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739" r:id="rId3"/>
    <p:sldId id="796" r:id="rId4"/>
    <p:sldId id="728" r:id="rId5"/>
    <p:sldId id="732" r:id="rId6"/>
    <p:sldId id="718" r:id="rId7"/>
    <p:sldId id="719" r:id="rId8"/>
    <p:sldId id="721" r:id="rId9"/>
    <p:sldId id="729" r:id="rId10"/>
    <p:sldId id="785" r:id="rId11"/>
    <p:sldId id="775" r:id="rId12"/>
    <p:sldId id="724" r:id="rId13"/>
    <p:sldId id="730" r:id="rId14"/>
    <p:sldId id="731" r:id="rId15"/>
    <p:sldId id="769" r:id="rId16"/>
    <p:sldId id="797" r:id="rId17"/>
    <p:sldId id="795" r:id="rId18"/>
    <p:sldId id="780" r:id="rId19"/>
    <p:sldId id="781" r:id="rId20"/>
    <p:sldId id="782" r:id="rId21"/>
    <p:sldId id="783" r:id="rId22"/>
    <p:sldId id="784" r:id="rId23"/>
    <p:sldId id="791" r:id="rId24"/>
    <p:sldId id="788" r:id="rId25"/>
    <p:sldId id="773" r:id="rId26"/>
    <p:sldId id="786" r:id="rId27"/>
    <p:sldId id="787" r:id="rId28"/>
    <p:sldId id="779" r:id="rId29"/>
    <p:sldId id="792" r:id="rId30"/>
    <p:sldId id="79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75" autoAdjust="0"/>
  </p:normalViewPr>
  <p:slideViewPr>
    <p:cSldViewPr snapToGrid="0">
      <p:cViewPr varScale="1">
        <p:scale>
          <a:sx n="109" d="100"/>
          <a:sy n="109" d="100"/>
        </p:scale>
        <p:origin x="5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72B18-83F8-4D4F-B8D4-08835985535B}" type="datetimeFigureOut">
              <a:rPr lang="zh-CN" altLang="en-US" smtClean="0"/>
              <a:t>2024/7/26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E8054-7361-4599-B8BA-215B2848BC13}" type="slidenum">
              <a:rPr lang="zh-CN" altLang="en-US" smtClean="0"/>
              <a:t>‹#›</a:t>
            </a:fld>
            <a:endParaRPr lang="zh-CN" altLang="en-US"/>
          </a:p>
        </p:txBody>
      </p:sp>
    </p:spTree>
    <p:extLst>
      <p:ext uri="{BB962C8B-B14F-4D97-AF65-F5344CB8AC3E}">
        <p14:creationId xmlns:p14="http://schemas.microsoft.com/office/powerpoint/2010/main" val="361609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EE8054-7361-4599-B8BA-215B2848BC13}" type="slidenum">
              <a:rPr lang="zh-CN" altLang="en-US" smtClean="0"/>
              <a:t>1</a:t>
            </a:fld>
            <a:endParaRPr lang="zh-CN" altLang="en-US"/>
          </a:p>
        </p:txBody>
      </p:sp>
    </p:spTree>
    <p:extLst>
      <p:ext uri="{BB962C8B-B14F-4D97-AF65-F5344CB8AC3E}">
        <p14:creationId xmlns:p14="http://schemas.microsoft.com/office/powerpoint/2010/main" val="636273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06162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7325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4793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50362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18373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902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34796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77515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0860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7897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EE8054-7361-4599-B8BA-215B2848BC13}" type="slidenum">
              <a:rPr lang="zh-CN" altLang="en-US" smtClean="0"/>
              <a:t>2</a:t>
            </a:fld>
            <a:endParaRPr lang="zh-CN" altLang="en-US"/>
          </a:p>
        </p:txBody>
      </p:sp>
    </p:spTree>
    <p:extLst>
      <p:ext uri="{BB962C8B-B14F-4D97-AF65-F5344CB8AC3E}">
        <p14:creationId xmlns:p14="http://schemas.microsoft.com/office/powerpoint/2010/main" val="510638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99964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54831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6893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1218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46087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98159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09968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46011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50727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831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54984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79512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27596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4121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EE8054-7361-4599-B8BA-215B2848BC13}" type="slidenum">
              <a:rPr lang="zh-CN" altLang="en-US" smtClean="0"/>
              <a:t>9</a:t>
            </a:fld>
            <a:endParaRPr lang="zh-CN" altLang="en-US"/>
          </a:p>
        </p:txBody>
      </p:sp>
    </p:spTree>
    <p:extLst>
      <p:ext uri="{BB962C8B-B14F-4D97-AF65-F5344CB8AC3E}">
        <p14:creationId xmlns:p14="http://schemas.microsoft.com/office/powerpoint/2010/main" val="295919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E6A22-EE67-4A91-A972-91512094ABA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1A1B814-D56E-40A3-96A5-4E8103928E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FD4825-AE5D-45EC-8351-F16D77FB3AC7}"/>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5" name="页脚占位符 4">
            <a:extLst>
              <a:ext uri="{FF2B5EF4-FFF2-40B4-BE49-F238E27FC236}">
                <a16:creationId xmlns:a16="http://schemas.microsoft.com/office/drawing/2014/main" id="{C145AA95-1A6E-4AFB-A14F-BCA9C97AE4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C759EE-F487-41B2-BA10-E56567A9B237}"/>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309509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45C4B-9138-4ACB-9B7F-CF5D2850104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2C3056-CD73-4C7F-A76F-B72525E5EAA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579F44-E319-4160-AC64-C28B86A87C68}"/>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5" name="页脚占位符 4">
            <a:extLst>
              <a:ext uri="{FF2B5EF4-FFF2-40B4-BE49-F238E27FC236}">
                <a16:creationId xmlns:a16="http://schemas.microsoft.com/office/drawing/2014/main" id="{756A01B4-5E0D-4041-B088-494D1A560D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4D31C8-998D-4F55-9258-DFBE36FCFAD0}"/>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1133194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D691A5-AAA8-4486-B3BE-E544CE5E7A2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E3DF06-B36F-447D-89C7-A1A508FC403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EE3653-C655-458A-AD43-40AFD4263105}"/>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5" name="页脚占位符 4">
            <a:extLst>
              <a:ext uri="{FF2B5EF4-FFF2-40B4-BE49-F238E27FC236}">
                <a16:creationId xmlns:a16="http://schemas.microsoft.com/office/drawing/2014/main" id="{95EA1CD2-B6E5-400A-A4DC-19C4D17340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25A07A-EC3E-48E5-964F-4E97D1A65F34}"/>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3438359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lang="zh-CN" altLang="en-US" sz="1200" kern="1200" smtClean="0">
                <a:solidFill>
                  <a:schemeClr val="tx1">
                    <a:tint val="75000"/>
                  </a:schemeClr>
                </a:solidFill>
                <a:latin typeface="Times New Roman" panose="02020603050405020304" pitchFamily="18" charset="0"/>
                <a:ea typeface="+mn-ea"/>
                <a:cs typeface="Times New Roman" panose="02020603050405020304" pitchFamily="18" charset="0"/>
              </a:defRPr>
            </a:lvl1pPr>
          </a:lstStyle>
          <a:p>
            <a:fld id="{2DA3FF78-4202-4C00-ABBB-2A317B784776}" type="slidenum">
              <a:rPr lang="en-US" altLang="zh-CN" smtClean="0"/>
              <a:t>‹#›</a:t>
            </a:fld>
            <a:endParaRPr lang="en-US" dirty="0"/>
          </a:p>
        </p:txBody>
      </p:sp>
    </p:spTree>
    <p:extLst>
      <p:ext uri="{BB962C8B-B14F-4D97-AF65-F5344CB8AC3E}">
        <p14:creationId xmlns:p14="http://schemas.microsoft.com/office/powerpoint/2010/main" val="26646873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153729482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39630368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320764539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236525847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5694664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202645230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29716784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617537-49C0-4098-816B-FC0B17A5E0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A1C28E-9C0E-4BD6-932B-CDD2EAAA311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96F2A6-E0F5-4BE6-A0EF-DAFF82C2DF98}"/>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5" name="页脚占位符 4">
            <a:extLst>
              <a:ext uri="{FF2B5EF4-FFF2-40B4-BE49-F238E27FC236}">
                <a16:creationId xmlns:a16="http://schemas.microsoft.com/office/drawing/2014/main" id="{03A31827-DE2D-4052-ADF8-011D20AE23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0957DB-8817-4109-9945-DB2F104074CD}"/>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9839742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215223099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216313878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B14C56-CD5A-4BCA-A185-06BF763856EB}" type="datetimeFigureOut">
              <a:rPr lang="zh-CN" altLang="en-US" smtClean="0"/>
              <a:t>2024/7/26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A3FF78-4202-4C00-ABBB-2A317B784776}" type="slidenum">
              <a:rPr lang="zh-CN" altLang="en-US" smtClean="0"/>
              <a:t>‹#›</a:t>
            </a:fld>
            <a:endParaRPr lang="zh-CN" altLang="en-US"/>
          </a:p>
        </p:txBody>
      </p:sp>
    </p:spTree>
    <p:extLst>
      <p:ext uri="{BB962C8B-B14F-4D97-AF65-F5344CB8AC3E}">
        <p14:creationId xmlns:p14="http://schemas.microsoft.com/office/powerpoint/2010/main" val="187533255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lumMod val="95000"/>
                  </a:schemeClr>
                </a:solidFill>
                <a:latin typeface="微软雅黑" panose="020B0503020204020204" charset="-122"/>
                <a:ea typeface="微软雅黑" panose="020B0503020204020204" charset="-122"/>
                <a:sym typeface="+mn-ea"/>
              </a:rPr>
              <a:t>感谢您下载小木头平台上提供的</a:t>
            </a:r>
            <a:r>
              <a:rPr lang="en-US" altLang="zh-CN" sz="300" dirty="0">
                <a:solidFill>
                  <a:schemeClr val="bg1">
                    <a:lumMod val="95000"/>
                  </a:schemeClr>
                </a:solidFill>
                <a:latin typeface="微软雅黑" panose="020B0503020204020204" charset="-122"/>
                <a:ea typeface="微软雅黑" panose="020B0503020204020204" charset="-122"/>
                <a:sym typeface="+mn-ea"/>
              </a:rPr>
              <a:t>PPT</a:t>
            </a:r>
            <a:r>
              <a:rPr lang="zh-CN" altLang="en-US" sz="300" dirty="0">
                <a:solidFill>
                  <a:schemeClr val="bg1">
                    <a:lumMod val="95000"/>
                  </a:schemeClr>
                </a:solidFill>
                <a:latin typeface="微软雅黑" panose="020B0503020204020204" charset="-122"/>
                <a:ea typeface="微软雅黑" panose="020B0503020204020204" charset="-122"/>
                <a:sym typeface="+mn-ea"/>
              </a:rPr>
              <a:t>作品，为了您和小木头以及原创作者的利益，请勿复制、传播、销售，否则将承担法律责任！小木头将对作品进行维权，按照传播下载次数进行十倍的索取赔偿！</a:t>
            </a:r>
          </a:p>
          <a:p>
            <a:r>
              <a:rPr lang="en-US" altLang="zh-CN" sz="600" dirty="0">
                <a:solidFill>
                  <a:schemeClr val="bg1">
                    <a:lumMod val="95000"/>
                  </a:schemeClr>
                </a:solidFill>
                <a:latin typeface="微软雅黑" panose="020B0503020204020204" charset="-122"/>
                <a:ea typeface="微软雅黑" panose="020B0503020204020204" charset="-122"/>
                <a:sym typeface="+mn-ea"/>
              </a:rPr>
              <a:t>ibaotu.com</a:t>
            </a:r>
          </a:p>
        </p:txBody>
      </p:sp>
    </p:spTree>
    <p:extLst>
      <p:ext uri="{BB962C8B-B14F-4D97-AF65-F5344CB8AC3E}">
        <p14:creationId xmlns:p14="http://schemas.microsoft.com/office/powerpoint/2010/main" val="359013166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8" name="文本框 7"/>
          <p:cNvSpPr txBox="1"/>
          <p:nvPr userDrawn="1"/>
        </p:nvSpPr>
        <p:spPr>
          <a:xfrm>
            <a:off x="11749939" y="6550223"/>
            <a:ext cx="884121" cy="276999"/>
          </a:xfrm>
          <a:prstGeom prst="rect">
            <a:avLst/>
          </a:prstGeom>
          <a:noFill/>
        </p:spPr>
        <p:txBody>
          <a:bodyPr wrap="square" rtlCol="0">
            <a:spAutoFit/>
          </a:bodyPr>
          <a:lstStyle/>
          <a:p>
            <a:fld id="{60E824D8-A1E7-4AEC-8332-86B30DC3C4B0}" type="slidenum">
              <a:rPr lang="zh-CN" altLang="en-US" sz="1200" kern="1200" smtClean="0">
                <a:solidFill>
                  <a:schemeClr val="tx1">
                    <a:tint val="75000"/>
                  </a:schemeClr>
                </a:solidFill>
                <a:latin typeface="Times New Roman" panose="02020603050405020304" pitchFamily="18" charset="0"/>
                <a:ea typeface="+mn-ea"/>
                <a:cs typeface="Times New Roman" panose="02020603050405020304" pitchFamily="18" charset="0"/>
              </a:rPr>
              <a:t>‹#›</a:t>
            </a:fld>
            <a:endParaRPr lang="zh-CN" altLang="en-US" sz="1200" kern="1200" dirty="0">
              <a:solidFill>
                <a:schemeClr val="tx1">
                  <a:tint val="75000"/>
                </a:schemeClr>
              </a:solidFill>
              <a:latin typeface="Times New Roman" panose="02020603050405020304" pitchFamily="18" charset="0"/>
              <a:ea typeface="+mn-ea"/>
              <a:cs typeface="Times New Roman" panose="02020603050405020304" pitchFamily="18" charset="0"/>
            </a:endParaRPr>
          </a:p>
        </p:txBody>
      </p:sp>
      <p:grpSp>
        <p:nvGrpSpPr>
          <p:cNvPr id="17" name="组合 16"/>
          <p:cNvGrpSpPr/>
          <p:nvPr userDrawn="1"/>
        </p:nvGrpSpPr>
        <p:grpSpPr>
          <a:xfrm>
            <a:off x="660400" y="344681"/>
            <a:ext cx="384771" cy="384771"/>
            <a:chOff x="669869" y="597306"/>
            <a:chExt cx="409972" cy="409973"/>
          </a:xfrm>
        </p:grpSpPr>
        <p:sp>
          <p:nvSpPr>
            <p:cNvPr id="18" name="íṥļîḓê"/>
            <p:cNvSpPr/>
            <p:nvPr/>
          </p:nvSpPr>
          <p:spPr>
            <a:xfrm>
              <a:off x="669869" y="597306"/>
              <a:ext cx="409972" cy="409973"/>
            </a:xfrm>
            <a:prstGeom prst="ellipse">
              <a:avLst/>
            </a:prstGeom>
            <a:noFill/>
            <a:ln w="12700" cap="flat" cmpd="sng" algn="ctr">
              <a:solidFill>
                <a:srgbClr val="3D5864"/>
              </a:solidFill>
              <a:prstDash val="solid"/>
              <a:miter lim="800000"/>
            </a:ln>
            <a:effectLst/>
          </p:spPr>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9" name="íṥlíḓê"/>
            <p:cNvSpPr/>
            <p:nvPr/>
          </p:nvSpPr>
          <p:spPr>
            <a:xfrm>
              <a:off x="707772" y="635208"/>
              <a:ext cx="334166" cy="334167"/>
            </a:xfrm>
            <a:prstGeom prst="ellipse">
              <a:avLst/>
            </a:prstGeom>
            <a:solidFill>
              <a:srgbClr val="3D5864"/>
            </a:solidFill>
            <a:ln w="28575" cap="flat" cmpd="sng" algn="ctr">
              <a:noFill/>
              <a:prstDash val="solid"/>
              <a:miter lim="800000"/>
            </a:ln>
            <a:effectLst/>
          </p:spPr>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ysClr val="window" lastClr="FFFFFF"/>
            </a:solidFill>
            <a:ln w="28575" cap="flat" cmpd="sng" algn="ctr">
              <a:noFill/>
              <a:prstDash val="solid"/>
              <a:miter lim="800000"/>
            </a:ln>
            <a:effectLst/>
          </p:spPr>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noFill/>
          <a:ln w="6350" cap="flat" cmpd="sng" algn="ctr">
            <a:solidFill>
              <a:sysClr val="window" lastClr="FFFFFF">
                <a:lumMod val="75000"/>
              </a:sysClr>
            </a:solidFill>
            <a:prstDash val="solid"/>
            <a:miter lim="800000"/>
          </a:ln>
          <a:effectLst/>
        </p:spPr>
      </p:cxn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98086909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26111-43F5-4F4D-AB0E-79CA73FFF8F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FF4AF7B-0AE9-4402-A18D-59781E284F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EFC3E43-F3C6-466C-B3E8-D232F24EC0A9}"/>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5" name="页脚占位符 4">
            <a:extLst>
              <a:ext uri="{FF2B5EF4-FFF2-40B4-BE49-F238E27FC236}">
                <a16:creationId xmlns:a16="http://schemas.microsoft.com/office/drawing/2014/main" id="{26415E7B-1A61-41B0-B7A2-B68CF61A29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729814-4D44-4A48-8CBD-572A57C48AAB}"/>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3374778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56506-677A-4A16-8001-05FFC86907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76F0D5-7780-42D8-BD7E-323781850D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07B4C0-C9E9-4E9C-8BFF-1DD79DFF768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854AA0A-F363-48D0-951C-ED4AB476A844}"/>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6" name="页脚占位符 5">
            <a:extLst>
              <a:ext uri="{FF2B5EF4-FFF2-40B4-BE49-F238E27FC236}">
                <a16:creationId xmlns:a16="http://schemas.microsoft.com/office/drawing/2014/main" id="{E771EB15-794C-4A3A-8206-79E9985393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D72F9B-4B5B-4CD0-A01F-F99FA3B720F3}"/>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36373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2FDBA-7C27-4B1E-AEE2-7E6FC6CB910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EDCDBB-3C25-450F-903E-4B5FCC8FD1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6DF59DF-3F98-41BD-B14D-3B8B26694BD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8E3845-3668-4D6B-A23A-5723A2345C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3281A4-2A99-4A30-9E4B-C8B89433924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FB2D3AA-4A81-46A9-9376-2712FAF2E2F6}"/>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8" name="页脚占位符 7">
            <a:extLst>
              <a:ext uri="{FF2B5EF4-FFF2-40B4-BE49-F238E27FC236}">
                <a16:creationId xmlns:a16="http://schemas.microsoft.com/office/drawing/2014/main" id="{65F85748-754F-480C-822A-E51CA434046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43CCD3B-F037-45B9-84B9-D0484055CD5A}"/>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18594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E86E5-54DE-4ADA-99BB-D0212AB36C4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F8C35C-FFED-4CCF-8166-988481B275EF}"/>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4" name="页脚占位符 3">
            <a:extLst>
              <a:ext uri="{FF2B5EF4-FFF2-40B4-BE49-F238E27FC236}">
                <a16:creationId xmlns:a16="http://schemas.microsoft.com/office/drawing/2014/main" id="{3C25CBA5-1124-4A35-92A2-A940F1EA733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F9B4608-4BC2-40A6-BFB4-595735711388}"/>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223226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A91C9E-F55B-44A4-A640-AF4021C5BB66}"/>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3" name="页脚占位符 2">
            <a:extLst>
              <a:ext uri="{FF2B5EF4-FFF2-40B4-BE49-F238E27FC236}">
                <a16:creationId xmlns:a16="http://schemas.microsoft.com/office/drawing/2014/main" id="{791E02C6-990E-4315-90E3-A5033C82BDE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7DCB351-81C2-4878-9FE6-B092DED0CFE9}"/>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1799863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ED8A-6410-4617-B23C-645C5B6818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981D29-CE62-4B65-AE6A-355314474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6E4BC1-4BEA-4268-AC61-ADFF1B67A6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746FF61-16F5-480F-A02F-32E8235B0595}"/>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6" name="页脚占位符 5">
            <a:extLst>
              <a:ext uri="{FF2B5EF4-FFF2-40B4-BE49-F238E27FC236}">
                <a16:creationId xmlns:a16="http://schemas.microsoft.com/office/drawing/2014/main" id="{D632F131-A41E-4239-B7DF-83054F359E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9BBB27-13E0-4FD6-B57B-FC567816CA0F}"/>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41820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0E48D-0780-4991-8965-704438BD5F1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C614D44-4ED4-4E43-8458-32608C50A3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4E78A0-C3C8-4109-8652-78CEB76A3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61D0A2-8A68-45AB-87F8-5D80BCC87789}"/>
              </a:ext>
            </a:extLst>
          </p:cNvPr>
          <p:cNvSpPr>
            <a:spLocks noGrp="1"/>
          </p:cNvSpPr>
          <p:nvPr>
            <p:ph type="dt" sz="half" idx="10"/>
          </p:nvPr>
        </p:nvSpPr>
        <p:spPr/>
        <p:txBody>
          <a:bodyPr/>
          <a:lstStyle/>
          <a:p>
            <a:fld id="{5496D780-A532-42FD-9AA5-89CEABCC7498}" type="datetimeFigureOut">
              <a:rPr lang="zh-CN" altLang="en-US" smtClean="0"/>
              <a:t>2024/7/26</a:t>
            </a:fld>
            <a:endParaRPr lang="zh-CN" altLang="en-US"/>
          </a:p>
        </p:txBody>
      </p:sp>
      <p:sp>
        <p:nvSpPr>
          <p:cNvPr id="6" name="页脚占位符 5">
            <a:extLst>
              <a:ext uri="{FF2B5EF4-FFF2-40B4-BE49-F238E27FC236}">
                <a16:creationId xmlns:a16="http://schemas.microsoft.com/office/drawing/2014/main" id="{3478F56D-BF05-4FA7-A642-610E277336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1688A4-A560-4C81-BAED-A3CB6F79AB4A}"/>
              </a:ext>
            </a:extLst>
          </p:cNvPr>
          <p:cNvSpPr>
            <a:spLocks noGrp="1"/>
          </p:cNvSpPr>
          <p:nvPr>
            <p:ph type="sldNum" sz="quarter" idx="12"/>
          </p:nvPr>
        </p:nvSpPr>
        <p:spPr/>
        <p:txBody>
          <a:body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1899022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37A442-98C0-49EE-BCB1-E74C0D56C7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5B8329-5CDD-44F2-B076-8709D461D3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530563-31B0-40CD-8AE1-B41B32AA4D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6D780-A532-42FD-9AA5-89CEABCC7498}" type="datetimeFigureOut">
              <a:rPr lang="zh-CN" altLang="en-US" smtClean="0"/>
              <a:t>2024/7/26</a:t>
            </a:fld>
            <a:endParaRPr lang="zh-CN" altLang="en-US"/>
          </a:p>
        </p:txBody>
      </p:sp>
      <p:sp>
        <p:nvSpPr>
          <p:cNvPr id="5" name="页脚占位符 4">
            <a:extLst>
              <a:ext uri="{FF2B5EF4-FFF2-40B4-BE49-F238E27FC236}">
                <a16:creationId xmlns:a16="http://schemas.microsoft.com/office/drawing/2014/main" id="{5E5AD225-AF1E-4DB3-B6BB-AF03B4AE8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C8F8510-07E7-4450-B5BA-C2320606D4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BF61C-29BF-400E-987F-F5D9B901B034}" type="slidenum">
              <a:rPr lang="zh-CN" altLang="en-US" smtClean="0"/>
              <a:t>‹#›</a:t>
            </a:fld>
            <a:endParaRPr lang="zh-CN" altLang="en-US"/>
          </a:p>
        </p:txBody>
      </p:sp>
    </p:spTree>
    <p:extLst>
      <p:ext uri="{BB962C8B-B14F-4D97-AF65-F5344CB8AC3E}">
        <p14:creationId xmlns:p14="http://schemas.microsoft.com/office/powerpoint/2010/main" val="3153140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14C56-CD5A-4BCA-A185-06BF763856EB}" type="datetimeFigureOut">
              <a:rPr lang="zh-CN" altLang="en-US" smtClean="0"/>
              <a:t>2024/7/26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2DA3FF78-4202-4C00-ABBB-2A317B784776}" type="slidenum">
              <a:rPr lang="zh-CN" altLang="en-US" smtClean="0"/>
              <a:t>‹#›</a:t>
            </a:fld>
            <a:endParaRPr lang="zh-CN" altLang="en-US" dirty="0"/>
          </a:p>
        </p:txBody>
      </p:sp>
    </p:spTree>
    <p:extLst>
      <p:ext uri="{BB962C8B-B14F-4D97-AF65-F5344CB8AC3E}">
        <p14:creationId xmlns:p14="http://schemas.microsoft.com/office/powerpoint/2010/main" val="23489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通信指标和计算结果关联性研究</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43F49877-16F9-4734-9C73-D86257DD9F27}"/>
              </a:ext>
            </a:extLst>
          </p:cNvPr>
          <p:cNvSpPr txBox="1"/>
          <p:nvPr/>
        </p:nvSpPr>
        <p:spPr>
          <a:xfrm>
            <a:off x="725864" y="1590688"/>
            <a:ext cx="10865721" cy="3202842"/>
          </a:xfrm>
          <a:prstGeom prst="rect">
            <a:avLst/>
          </a:prstGeom>
          <a:noFill/>
        </p:spPr>
        <p:txBody>
          <a:bodyPr wrap="square" rtlCol="0">
            <a:noAutofit/>
          </a:bodyPr>
          <a:lstStyle/>
          <a:p>
            <a:pPr marL="342900" indent="-342900" algn="just">
              <a:lnSpc>
                <a:spcPct val="200000"/>
              </a:lnSpc>
              <a:buFont typeface="+mj-lt"/>
              <a:buAutoNum type="arabicPeriod"/>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将低位宽计算带来的计算误差看作噪声，并对其进行建模；</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200000"/>
              </a:lnSpc>
              <a:buFont typeface="+mj-lt"/>
              <a:buAutoNum type="arabicPeriod"/>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表征低位宽计算带来的计算误差对通信指标的负面影响；</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200000"/>
              </a:lnSpc>
              <a:buFont typeface="+mj-lt"/>
              <a:buAutoNum type="arabicPeriod"/>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通过优化设计，降低计算误差的负面影响，以提高系统性能。</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319628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考虑计算误差</a:t>
            </a:r>
            <a:r>
              <a:rPr lang="zh-CN" altLang="en-US" sz="2000" b="1" dirty="0">
                <a:solidFill>
                  <a:srgbClr val="3D5864"/>
                </a:solidFill>
                <a:latin typeface="微软雅黑" panose="020B0503020204020204" charset="-122"/>
                <a:ea typeface="微软雅黑" panose="020B0503020204020204" charset="-122"/>
              </a:rPr>
              <a:t>的功率分配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计算误差的出现，</a:t>
                </a:r>
                <a:r>
                  <a:rPr lang="zh-CN" altLang="en-US" sz="2000" dirty="0">
                    <a:solidFill>
                      <a:srgbClr val="FF0000"/>
                    </a:solidFill>
                    <a:latin typeface="Times New Roman" panose="02020603050405020304" pitchFamily="18" charset="0"/>
                    <a:cs typeface="Times New Roman" panose="02020603050405020304" pitchFamily="18" charset="0"/>
                  </a:rPr>
                  <a:t>实际上是直接改变了接收信号的表达式：</a:t>
                </a:r>
                <a:endParaRPr lang="en-US" altLang="zh-CN" sz="2000" b="1" dirty="0">
                  <a:solidFill>
                    <a:srgbClr val="FF0000"/>
                  </a:solidFill>
                  <a:cs typeface="Times New Roman" panose="02020603050405020304" pitchFamily="18" charset="0"/>
                </a:endParaRPr>
              </a:p>
              <a:p>
                <a:pPr lvl="5" algn="just">
                  <a:lnSpc>
                    <a:spcPct val="150000"/>
                  </a:lnSpc>
                </a:pPr>
                <a:r>
                  <a:rPr lang="en-US" altLang="zh-CN" sz="2000" b="1" dirty="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𝐲</m:t>
                    </m:r>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b="0" i="1" smtClean="0">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b="0" i="0" smtClean="0">
                            <a:latin typeface="Cambria Math" panose="02040503050406030204" pitchFamily="18" charset="0"/>
                            <a:cs typeface="Times New Roman" panose="02020603050405020304" pitchFamily="18" charset="0"/>
                          </a:rPr>
                          <m:t>r</m:t>
                        </m:r>
                      </m:sub>
                      <m:sup>
                        <m:r>
                          <a:rPr lang="en-US" altLang="zh-CN" sz="2000" b="0" i="1" smtClean="0">
                            <a:latin typeface="Cambria Math" panose="02040503050406030204" pitchFamily="18" charset="0"/>
                            <a:cs typeface="Times New Roman" panose="02020603050405020304" pitchFamily="18" charset="0"/>
                          </a:rPr>
                          <m:t>𝐻</m:t>
                        </m:r>
                      </m:sup>
                    </m:sSubSup>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1" i="0" smtClean="0">
                            <a:latin typeface="Cambria Math" panose="02040503050406030204" pitchFamily="18" charset="0"/>
                            <a:cs typeface="Times New Roman" panose="02020603050405020304" pitchFamily="18" charset="0"/>
                          </a:rPr>
                          <m:t>𝐔</m:t>
                        </m:r>
                        <m:r>
                          <a:rPr lang="el-GR" altLang="zh-CN" sz="2000" b="1" i="0" smtClean="0">
                            <a:latin typeface="Cambria Math" panose="02040503050406030204" pitchFamily="18" charset="0"/>
                            <a:ea typeface="Cambria Math" panose="02040503050406030204" pitchFamily="18" charset="0"/>
                            <a:cs typeface="Times New Roman" panose="02020603050405020304" pitchFamily="18" charset="0"/>
                          </a:rPr>
                          <m:t>𝚺</m:t>
                        </m:r>
                        <m:sSup>
                          <m:sSupPr>
                            <m:ctrlPr>
                              <a:rPr lang="el-GR"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𝐻</m:t>
                            </m:r>
                          </m:sup>
                        </m:sSup>
                        <m:d>
                          <m:d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𝐕</m:t>
                                </m:r>
                              </m:e>
                              <m:sub>
                                <m:r>
                                  <m:rPr>
                                    <m:sty m:val="p"/>
                                  </m:rPr>
                                  <a:rPr lang="en-US" altLang="zh-CN" sz="2000" b="0" i="0">
                                    <a:latin typeface="Cambria Math" panose="02040503050406030204" pitchFamily="18" charset="0"/>
                                    <a:ea typeface="Cambria Math" panose="02040503050406030204" pitchFamily="18" charset="0"/>
                                    <a:cs typeface="Times New Roman" panose="02020603050405020304" pitchFamily="18" charset="0"/>
                                  </a:rPr>
                                  <m:t>t</m:t>
                                </m:r>
                              </m:sub>
                            </m:sSub>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𝐄</m:t>
                            </m:r>
                          </m:e>
                        </m:d>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𝐧</m:t>
                        </m:r>
                      </m:e>
                    </m:d>
                  </m:oMath>
                </a14:m>
                <a:endParaRPr lang="en-US" altLang="zh-CN" sz="2000" b="0" i="1" dirty="0">
                  <a:latin typeface="Cambria Math" panose="02040503050406030204" pitchFamily="18" charset="0"/>
                  <a:cs typeface="Times New Roman" panose="02020603050405020304" pitchFamily="18" charset="0"/>
                </a:endParaRPr>
              </a:p>
              <a:p>
                <a:pPr lvl="5"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smtClean="0">
                        <a:solidFill>
                          <a:srgbClr val="FF0000"/>
                        </a:solidFill>
                        <a:latin typeface="Cambria Math" panose="02040503050406030204" pitchFamily="18" charset="0"/>
                        <a:cs typeface="Times New Roman" panose="02020603050405020304" pitchFamily="18" charset="0"/>
                      </a:rPr>
                      <m:t>𝐆</m:t>
                    </m:r>
                    <m:sSubSup>
                      <m:sSubSupPr>
                        <m:ctrlPr>
                          <a:rPr lang="en-US" altLang="zh-CN" sz="2000" i="1">
                            <a:solidFill>
                              <a:srgbClr val="FF0000"/>
                            </a:solidFill>
                            <a:latin typeface="Cambria Math" panose="02040503050406030204" pitchFamily="18" charset="0"/>
                            <a:cs typeface="Times New Roman" panose="02020603050405020304" pitchFamily="18" charset="0"/>
                          </a:rPr>
                        </m:ctrlPr>
                      </m:sSubSupPr>
                      <m:e>
                        <m:r>
                          <a:rPr lang="en-US" altLang="zh-CN" sz="2000" b="1">
                            <a:solidFill>
                              <a:srgbClr val="FF0000"/>
                            </a:solidFill>
                            <a:latin typeface="Cambria Math" panose="02040503050406030204" pitchFamily="18" charset="0"/>
                            <a:cs typeface="Times New Roman" panose="02020603050405020304" pitchFamily="18" charset="0"/>
                          </a:rPr>
                          <m:t>𝐔</m:t>
                        </m:r>
                      </m:e>
                      <m:sub>
                        <m:r>
                          <m:rPr>
                            <m:sty m:val="p"/>
                          </m:rPr>
                          <a:rPr lang="en-US" altLang="zh-CN" sz="2000">
                            <a:solidFill>
                              <a:srgbClr val="FF0000"/>
                            </a:solidFill>
                            <a:latin typeface="Cambria Math" panose="02040503050406030204" pitchFamily="18" charset="0"/>
                            <a:cs typeface="Times New Roman" panose="02020603050405020304" pitchFamily="18" charset="0"/>
                          </a:rPr>
                          <m:t>r</m:t>
                        </m:r>
                      </m:sub>
                      <m:sup>
                        <m:r>
                          <a:rPr lang="en-US" altLang="zh-CN" sz="2000" i="1">
                            <a:solidFill>
                              <a:srgbClr val="FF0000"/>
                            </a:solidFill>
                            <a:latin typeface="Cambria Math" panose="02040503050406030204" pitchFamily="18" charset="0"/>
                            <a:cs typeface="Times New Roman" panose="02020603050405020304" pitchFamily="18" charset="0"/>
                          </a:rPr>
                          <m:t>𝐻</m:t>
                        </m:r>
                      </m:sup>
                    </m:sSubSup>
                    <m:r>
                      <a:rPr lang="en-US" altLang="zh-CN" sz="2000" b="1">
                        <a:solidFill>
                          <a:srgbClr val="FF0000"/>
                        </a:solidFill>
                        <a:latin typeface="Cambria Math" panose="02040503050406030204" pitchFamily="18" charset="0"/>
                        <a:cs typeface="Times New Roman" panose="02020603050405020304" pitchFamily="18" charset="0"/>
                      </a:rPr>
                      <m:t>𝐔</m:t>
                    </m:r>
                    <m:r>
                      <a:rPr lang="el-GR"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𝚺</m:t>
                    </m:r>
                    <m:sSup>
                      <m:sSupPr>
                        <m:ctrlPr>
                          <a:rPr lang="el-GR"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𝐻</m:t>
                        </m:r>
                      </m:sup>
                    </m:sSup>
                    <m:r>
                      <a:rPr lang="en-US"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000" b="1" i="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000" dirty="0">
                  <a:latin typeface="Times New Roman" panose="02020603050405020304" pitchFamily="18" charset="0"/>
                  <a:cs typeface="Times New Roman" panose="02020603050405020304" pitchFamily="18" charset="0"/>
                </a:endParaRPr>
              </a:p>
              <a:p>
                <a:pPr lvl="5"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smtClean="0">
                        <a:solidFill>
                          <a:srgbClr val="FF0000"/>
                        </a:solidFill>
                        <a:latin typeface="Cambria Math" panose="02040503050406030204" pitchFamily="18" charset="0"/>
                        <a:cs typeface="Times New Roman" panose="02020603050405020304" pitchFamily="18" charset="0"/>
                      </a:rPr>
                      <m:t>𝐆</m:t>
                    </m:r>
                    <m:sSup>
                      <m:sSupPr>
                        <m:ctrlPr>
                          <a:rPr lang="el-GR" altLang="zh-CN"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up>
                    </m:sSup>
                    <m:sSubSup>
                      <m:sSubSupPr>
                        <m:ctrlPr>
                          <a:rPr lang="en-US" altLang="zh-CN" sz="2000" i="1">
                            <a:solidFill>
                              <a:srgbClr val="FF0000"/>
                            </a:solidFill>
                            <a:latin typeface="Cambria Math" panose="02040503050406030204" pitchFamily="18" charset="0"/>
                            <a:cs typeface="Times New Roman" panose="02020603050405020304" pitchFamily="18" charset="0"/>
                          </a:rPr>
                        </m:ctrlPr>
                      </m:sSubSupPr>
                      <m:e>
                        <m:r>
                          <a:rPr lang="en-US" altLang="zh-CN" sz="2000" b="1">
                            <a:solidFill>
                              <a:srgbClr val="FF0000"/>
                            </a:solidFill>
                            <a:latin typeface="Cambria Math" panose="02040503050406030204" pitchFamily="18" charset="0"/>
                            <a:cs typeface="Times New Roman" panose="02020603050405020304" pitchFamily="18" charset="0"/>
                          </a:rPr>
                          <m:t>𝐕</m:t>
                        </m:r>
                      </m:e>
                      <m:sub>
                        <m:r>
                          <m:rPr>
                            <m:sty m:val="p"/>
                          </m:rPr>
                          <a:rPr lang="en-US" altLang="zh-CN" sz="2000">
                            <a:solidFill>
                              <a:srgbClr val="FF0000"/>
                            </a:solidFill>
                            <a:latin typeface="Cambria Math" panose="02040503050406030204" pitchFamily="18" charset="0"/>
                            <a:cs typeface="Times New Roman" panose="02020603050405020304" pitchFamily="18" charset="0"/>
                          </a:rPr>
                          <m:t>t</m:t>
                        </m:r>
                      </m:sub>
                      <m:sup>
                        <m:r>
                          <a:rPr lang="en-US" altLang="zh-CN" sz="2000" i="1">
                            <a:solidFill>
                              <a:srgbClr val="FF0000"/>
                            </a:solidFill>
                            <a:latin typeface="Cambria Math" panose="02040503050406030204" pitchFamily="18" charset="0"/>
                            <a:cs typeface="Times New Roman" panose="02020603050405020304" pitchFamily="18" charset="0"/>
                          </a:rPr>
                          <m:t>𝐻</m:t>
                        </m:r>
                      </m:sup>
                    </m:sSubSup>
                    <m:r>
                      <a:rPr lang="en-US" altLang="zh-CN" sz="2000"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000" b="1" i="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latin typeface="Times New Roman" panose="02020603050405020304" pitchFamily="18" charset="0"/>
                    <a:cs typeface="Times New Roman" panose="02020603050405020304" pitchFamily="18" charset="0"/>
                  </a:rPr>
                  <a:t>这就要求在进行系统设计（如功率分配）的时候，</a:t>
                </a:r>
                <a:r>
                  <a:rPr lang="zh-CN" altLang="en-US" sz="2000" dirty="0">
                    <a:solidFill>
                      <a:srgbClr val="FF0000"/>
                    </a:solidFill>
                    <a:latin typeface="Times New Roman" panose="02020603050405020304" pitchFamily="18" charset="0"/>
                    <a:cs typeface="Times New Roman" panose="02020603050405020304" pitchFamily="18" charset="0"/>
                  </a:rPr>
                  <a:t>必须要将低位宽计算引入的误差考虑在内</a:t>
                </a:r>
                <a:r>
                  <a:rPr lang="zh-CN" altLang="en-US" sz="2000" dirty="0">
                    <a:latin typeface="Times New Roman" panose="02020603050405020304" pitchFamily="18" charset="0"/>
                    <a:cs typeface="Times New Roman" panose="02020603050405020304" pitchFamily="18" charset="0"/>
                  </a:rPr>
                  <a:t>，否则系统的性能将会受到较大的影响。</a:t>
                </a:r>
                <a:endParaRPr lang="en-US" altLang="zh-CN" sz="2000" dirty="0">
                  <a:latin typeface="Times New Roman" panose="02020603050405020304" pitchFamily="18" charset="0"/>
                  <a:cs typeface="Times New Roman" panose="02020603050405020304" pitchFamily="18" charset="0"/>
                </a:endParaRPr>
              </a:p>
              <a:p>
                <a:pPr>
                  <a:lnSpc>
                    <a:spcPct val="150000"/>
                  </a:lnSpc>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下面，将低位宽计算带来的计算误差考虑在内，</a:t>
                </a:r>
                <a:r>
                  <a:rPr lang="zh-CN" altLang="en-US" sz="2000" dirty="0">
                    <a:solidFill>
                      <a:srgbClr val="FF0000"/>
                    </a:solidFill>
                    <a:latin typeface="Times New Roman" panose="02020603050405020304" pitchFamily="18" charset="0"/>
                    <a:cs typeface="Times New Roman" panose="02020603050405020304" pitchFamily="18" charset="0"/>
                  </a:rPr>
                  <a:t>从优化的角度</a:t>
                </a:r>
                <a:r>
                  <a:rPr lang="zh-CN" altLang="en-US" sz="2000" dirty="0">
                    <a:latin typeface="Times New Roman" panose="02020603050405020304" pitchFamily="18" charset="0"/>
                    <a:cs typeface="Times New Roman" panose="02020603050405020304" pitchFamily="18" charset="0"/>
                  </a:rPr>
                  <a:t>，在不同的系统设计准则下，</a:t>
                </a:r>
                <a:r>
                  <a:rPr lang="zh-CN" altLang="en-US" sz="2000" dirty="0">
                    <a:solidFill>
                      <a:srgbClr val="FF0000"/>
                    </a:solidFill>
                    <a:latin typeface="Times New Roman" panose="02020603050405020304" pitchFamily="18" charset="0"/>
                    <a:cs typeface="Times New Roman" panose="02020603050405020304" pitchFamily="18" charset="0"/>
                  </a:rPr>
                  <a:t>对功率分配矩阵进行优化设计</a:t>
                </a:r>
                <a:r>
                  <a:rPr lang="zh-CN" altLang="en-US" sz="2000" dirty="0">
                    <a:latin typeface="Times New Roman" panose="02020603050405020304" pitchFamily="18" charset="0"/>
                    <a:cs typeface="Times New Roman" panose="02020603050405020304" pitchFamily="18" charset="0"/>
                  </a:rPr>
                  <a:t>，以尽可能地降低计算误差带来的负面影响。</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r="-50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47A174C-28FD-4477-9CF9-9791CF77FEEA}"/>
              </a:ext>
            </a:extLst>
          </p:cNvPr>
          <p:cNvPicPr>
            <a:picLocks noChangeAspect="1"/>
          </p:cNvPicPr>
          <p:nvPr/>
        </p:nvPicPr>
        <p:blipFill>
          <a:blip r:embed="rId4"/>
          <a:stretch>
            <a:fillRect/>
          </a:stretch>
        </p:blipFill>
        <p:spPr>
          <a:xfrm>
            <a:off x="1926610" y="1608992"/>
            <a:ext cx="2936634" cy="808893"/>
          </a:xfrm>
          <a:prstGeom prst="rect">
            <a:avLst/>
          </a:prstGeom>
        </p:spPr>
      </p:pic>
      <p:sp>
        <p:nvSpPr>
          <p:cNvPr id="6" name="箭头: 右 5">
            <a:extLst>
              <a:ext uri="{FF2B5EF4-FFF2-40B4-BE49-F238E27FC236}">
                <a16:creationId xmlns:a16="http://schemas.microsoft.com/office/drawing/2014/main" id="{75D15D7C-C0FA-4D23-A1F8-2F986F3D3A48}"/>
              </a:ext>
            </a:extLst>
          </p:cNvPr>
          <p:cNvSpPr/>
          <p:nvPr/>
        </p:nvSpPr>
        <p:spPr>
          <a:xfrm>
            <a:off x="5530363" y="1907930"/>
            <a:ext cx="741485" cy="2110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91105333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形成优化问题</a:t>
            </a:r>
            <a:r>
              <a:rPr lang="zh-CN" altLang="en-US" sz="2000" b="1" dirty="0">
                <a:solidFill>
                  <a:srgbClr val="3D5864"/>
                </a:solidFill>
                <a:latin typeface="微软雅黑" panose="020B0503020204020204" charset="-122"/>
                <a:ea typeface="微软雅黑" panose="020B0503020204020204" charset="-122"/>
              </a:rPr>
              <a:t>（</a:t>
            </a:r>
            <a:r>
              <a:rPr lang="en-US" altLang="zh-CN" sz="2000" b="1" dirty="0">
                <a:solidFill>
                  <a:srgbClr val="3D5864"/>
                </a:solidFill>
                <a:latin typeface="微软雅黑" panose="020B0503020204020204" charset="-122"/>
                <a:ea typeface="微软雅黑" panose="020B0503020204020204" charset="-122"/>
              </a:rPr>
              <a:t>BER</a:t>
            </a:r>
            <a:r>
              <a:rPr lang="zh-CN" altLang="en-US" sz="2000" b="1" dirty="0">
                <a:solidFill>
                  <a:srgbClr val="3D5864"/>
                </a:solidFill>
                <a:latin typeface="微软雅黑" panose="020B0503020204020204" charset="-122"/>
                <a:ea typeface="微软雅黑" panose="020B0503020204020204" charset="-122"/>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考虑系统设计准则是</a:t>
                </a:r>
                <a:r>
                  <a:rPr lang="zh-CN" altLang="en-US" sz="2000" dirty="0">
                    <a:solidFill>
                      <a:srgbClr val="FF0000"/>
                    </a:solidFill>
                    <a:latin typeface="Times New Roman" panose="02020603050405020304" pitchFamily="18" charset="0"/>
                    <a:cs typeface="Times New Roman" panose="02020603050405020304" pitchFamily="18" charset="0"/>
                  </a:rPr>
                  <a:t>最小化系统所有流的</a:t>
                </a:r>
                <a:r>
                  <a:rPr lang="en-US" altLang="zh-CN" sz="2000" dirty="0">
                    <a:solidFill>
                      <a:srgbClr val="FF0000"/>
                    </a:solidFill>
                    <a:latin typeface="Times New Roman" panose="02020603050405020304" pitchFamily="18" charset="0"/>
                    <a:cs typeface="Times New Roman" panose="02020603050405020304" pitchFamily="18" charset="0"/>
                  </a:rPr>
                  <a:t>BER</a:t>
                </a:r>
                <a:r>
                  <a:rPr lang="zh-CN" altLang="en-US" sz="2000" dirty="0">
                    <a:solidFill>
                      <a:srgbClr val="FF0000"/>
                    </a:solidFill>
                    <a:latin typeface="Times New Roman" panose="02020603050405020304" pitchFamily="18" charset="0"/>
                    <a:cs typeface="Times New Roman" panose="02020603050405020304" pitchFamily="18" charset="0"/>
                  </a:rPr>
                  <a:t>和</a:t>
                </a:r>
                <a:r>
                  <a:rPr lang="zh-CN" altLang="en-US" sz="2000" dirty="0">
                    <a:latin typeface="Times New Roman" panose="02020603050405020304" pitchFamily="18" charset="0"/>
                    <a:cs typeface="Times New Roman" panose="02020603050405020304" pitchFamily="18" charset="0"/>
                  </a:rPr>
                  <a:t>，可以形成下列优化问题：</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func>
                      <m:funcPr>
                        <m:ctrlPr>
                          <a:rPr lang="en-US" altLang="zh-CN" sz="2400" i="1" smtClean="0">
                            <a:latin typeface="Cambria Math" panose="02040503050406030204" pitchFamily="18" charset="0"/>
                            <a:cs typeface="Times New Roman" panose="02020603050405020304" pitchFamily="18" charset="0"/>
                          </a:rPr>
                        </m:ctrlPr>
                      </m:funcPr>
                      <m:fName>
                        <m:limLow>
                          <m:limLowPr>
                            <m:ctrlPr>
                              <a:rPr lang="en-US" altLang="zh-CN" sz="2400" i="1">
                                <a:latin typeface="Cambria Math" panose="02040503050406030204" pitchFamily="18" charset="0"/>
                                <a:cs typeface="Times New Roman" panose="02020603050405020304" pitchFamily="18" charset="0"/>
                              </a:rPr>
                            </m:ctrlPr>
                          </m:limLowPr>
                          <m:e>
                            <m:r>
                              <m:rPr>
                                <m:sty m:val="p"/>
                              </m:rPr>
                              <a:rPr lang="en-US" altLang="zh-CN" sz="2400">
                                <a:latin typeface="Cambria Math" panose="02040503050406030204" pitchFamily="18" charset="0"/>
                                <a:cs typeface="Times New Roman" panose="02020603050405020304" pitchFamily="18" charset="0"/>
                              </a:rPr>
                              <m:t>min</m:t>
                            </m:r>
                          </m:e>
                          <m:lim>
                            <m:r>
                              <a:rPr lang="en-US" altLang="zh-CN" sz="2400" b="1">
                                <a:latin typeface="Cambria Math" panose="02040503050406030204" pitchFamily="18" charset="0"/>
                                <a:cs typeface="Times New Roman" panose="02020603050405020304" pitchFamily="18" charset="0"/>
                              </a:rPr>
                              <m:t>𝐩</m:t>
                            </m:r>
                          </m:lim>
                        </m:limLow>
                      </m:fName>
                      <m:e>
                        <m:nary>
                          <m:naryPr>
                            <m:chr m:val="∑"/>
                            <m:ctrlPr>
                              <a:rPr lang="en-US" altLang="zh-CN" sz="2400" i="1" smtClean="0">
                                <a:latin typeface="Cambria Math" panose="02040503050406030204" pitchFamily="18" charset="0"/>
                                <a:cs typeface="Times New Roman" panose="02020603050405020304" pitchFamily="18" charset="0"/>
                              </a:rPr>
                            </m:ctrlPr>
                          </m:naryPr>
                          <m:sub>
                            <m:r>
                              <m:rPr>
                                <m:brk m:alnAt="23"/>
                              </m:rPr>
                              <a:rPr lang="en-US" altLang="zh-CN" sz="2400" b="0" i="1" smtClean="0">
                                <a:latin typeface="Cambria Math" panose="02040503050406030204" pitchFamily="18" charset="0"/>
                                <a:cs typeface="Times New Roman" panose="02020603050405020304" pitchFamily="18" charset="0"/>
                              </a:rPr>
                              <m:t>𝑘</m:t>
                            </m:r>
                            <m:r>
                              <a:rPr lang="en-US" altLang="zh-CN" sz="2400" b="0" i="1" smtClean="0">
                                <a:latin typeface="Cambria Math" panose="02040503050406030204" pitchFamily="18" charset="0"/>
                                <a:cs typeface="Times New Roman" panose="02020603050405020304" pitchFamily="18" charset="0"/>
                              </a:rPr>
                              <m:t>=1</m:t>
                            </m:r>
                          </m:sub>
                          <m:sup>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𝑁</m:t>
                                </m:r>
                              </m:e>
                              <m:sub>
                                <m:r>
                                  <a:rPr lang="en-US" altLang="zh-CN" sz="2400" b="0" i="1" smtClean="0">
                                    <a:latin typeface="Cambria Math" panose="02040503050406030204" pitchFamily="18" charset="0"/>
                                    <a:cs typeface="Times New Roman" panose="02020603050405020304" pitchFamily="18" charset="0"/>
                                  </a:rPr>
                                  <m:t>𝑠</m:t>
                                </m:r>
                              </m:sub>
                            </m:sSub>
                          </m:sup>
                          <m:e>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2−</m:t>
                                </m:r>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2</m:t>
                                    </m:r>
                                  </m:num>
                                  <m:den>
                                    <m:rad>
                                      <m:radPr>
                                        <m:degHide m:val="on"/>
                                        <m:ctrlPr>
                                          <a:rPr lang="en-US" altLang="zh-CN" sz="2400" i="1">
                                            <a:latin typeface="Cambria Math" panose="02040503050406030204" pitchFamily="18" charset="0"/>
                                            <a:cs typeface="Times New Roman" panose="02020603050405020304" pitchFamily="18" charset="0"/>
                                          </a:rPr>
                                        </m:ctrlPr>
                                      </m:radPr>
                                      <m:deg/>
                                      <m:e>
                                        <m:r>
                                          <a:rPr lang="en-US" altLang="zh-CN" sz="2400" i="1">
                                            <a:latin typeface="Cambria Math" panose="02040503050406030204" pitchFamily="18" charset="0"/>
                                            <a:cs typeface="Times New Roman" panose="02020603050405020304" pitchFamily="18" charset="0"/>
                                          </a:rPr>
                                          <m:t>𝑀</m:t>
                                        </m:r>
                                      </m:e>
                                    </m:rad>
                                  </m:den>
                                </m:f>
                              </m:num>
                              <m:den>
                                <m:func>
                                  <m:funcPr>
                                    <m:ctrlPr>
                                      <a:rPr lang="en-US" altLang="zh-CN" sz="2400" i="1">
                                        <a:latin typeface="Cambria Math" panose="02040503050406030204" pitchFamily="18" charset="0"/>
                                        <a:cs typeface="Times New Roman" panose="02020603050405020304" pitchFamily="18" charset="0"/>
                                      </a:rPr>
                                    </m:ctrlPr>
                                  </m:funcPr>
                                  <m:fName>
                                    <m:sSub>
                                      <m:sSubPr>
                                        <m:ctrlPr>
                                          <a:rPr lang="en-US" altLang="zh-CN" sz="2400" i="1">
                                            <a:latin typeface="Cambria Math" panose="02040503050406030204" pitchFamily="18" charset="0"/>
                                            <a:cs typeface="Times New Roman" panose="02020603050405020304" pitchFamily="18" charset="0"/>
                                          </a:rPr>
                                        </m:ctrlPr>
                                      </m:sSubPr>
                                      <m:e>
                                        <m:r>
                                          <m:rPr>
                                            <m:sty m:val="p"/>
                                          </m:rPr>
                                          <a:rPr lang="en-US" altLang="zh-CN" sz="2400">
                                            <a:latin typeface="Cambria Math" panose="02040503050406030204" pitchFamily="18" charset="0"/>
                                            <a:cs typeface="Times New Roman" panose="02020603050405020304" pitchFamily="18" charset="0"/>
                                          </a:rPr>
                                          <m:t>log</m:t>
                                        </m:r>
                                      </m:e>
                                      <m:sub>
                                        <m:r>
                                          <a:rPr lang="en-US" altLang="zh-CN" sz="2400" i="1">
                                            <a:latin typeface="Cambria Math" panose="02040503050406030204" pitchFamily="18" charset="0"/>
                                            <a:cs typeface="Times New Roman" panose="02020603050405020304" pitchFamily="18" charset="0"/>
                                          </a:rPr>
                                          <m:t>2</m:t>
                                        </m:r>
                                      </m:sub>
                                    </m:sSub>
                                  </m:fName>
                                  <m:e>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𝑀</m:t>
                                        </m:r>
                                      </m:e>
                                    </m:d>
                                  </m:e>
                                </m:func>
                              </m:den>
                            </m:f>
                            <m:r>
                              <m:rPr>
                                <m:sty m:val="p"/>
                              </m:rPr>
                              <a:rPr lang="en-US" altLang="zh-CN" sz="2400">
                                <a:latin typeface="Cambria Math" panose="02040503050406030204" pitchFamily="18" charset="0"/>
                                <a:cs typeface="Times New Roman" panose="02020603050405020304" pitchFamily="18" charset="0"/>
                              </a:rPr>
                              <m:t>erfc</m:t>
                            </m:r>
                            <m:d>
                              <m:dPr>
                                <m:ctrlPr>
                                  <a:rPr lang="en-US" altLang="zh-CN" sz="2400" i="1">
                                    <a:latin typeface="Cambria Math" panose="02040503050406030204" pitchFamily="18" charset="0"/>
                                    <a:cs typeface="Times New Roman" panose="02020603050405020304" pitchFamily="18" charset="0"/>
                                  </a:rPr>
                                </m:ctrlPr>
                              </m:dPr>
                              <m:e>
                                <m:rad>
                                  <m:radPr>
                                    <m:degHide m:val="on"/>
                                    <m:ctrlPr>
                                      <a:rPr lang="en-US" altLang="zh-CN" sz="2400" i="1">
                                        <a:latin typeface="Cambria Math" panose="02040503050406030204" pitchFamily="18" charset="0"/>
                                        <a:cs typeface="Times New Roman" panose="02020603050405020304" pitchFamily="18" charset="0"/>
                                      </a:rPr>
                                    </m:ctrlPr>
                                  </m:radPr>
                                  <m:deg/>
                                  <m:e>
                                    <m:f>
                                      <m:fPr>
                                        <m:ctrlPr>
                                          <a:rPr lang="en-US" altLang="zh-CN" sz="2400" i="1">
                                            <a:latin typeface="Cambria Math" panose="02040503050406030204" pitchFamily="18" charset="0"/>
                                            <a:cs typeface="Times New Roman" panose="02020603050405020304" pitchFamily="18" charset="0"/>
                                          </a:rPr>
                                        </m:ctrlPr>
                                      </m:fPr>
                                      <m:num>
                                        <m:r>
                                          <a:rPr lang="en-US" altLang="zh-CN" sz="2400" i="1">
                                            <a:latin typeface="Cambria Math" panose="02040503050406030204" pitchFamily="18" charset="0"/>
                                            <a:cs typeface="Times New Roman" panose="02020603050405020304" pitchFamily="18" charset="0"/>
                                          </a:rPr>
                                          <m:t>3</m:t>
                                        </m:r>
                                        <m:d>
                                          <m:dPr>
                                            <m:ctrlPr>
                                              <a:rPr lang="en-US" altLang="zh-CN" sz="2400" i="1" smtClean="0">
                                                <a:latin typeface="Cambria Math" panose="02040503050406030204" pitchFamily="18" charset="0"/>
                                                <a:cs typeface="Times New Roman" panose="02020603050405020304" pitchFamily="18" charset="0"/>
                                              </a:rPr>
                                            </m:ctrlPr>
                                          </m:dPr>
                                          <m:e>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𝑝</m:t>
                                                </m:r>
                                              </m:e>
                                              <m:sub>
                                                <m:r>
                                                  <a:rPr lang="en-US" altLang="zh-CN" sz="2400" i="1">
                                                    <a:latin typeface="Cambria Math" panose="02040503050406030204" pitchFamily="18" charset="0"/>
                                                    <a:cs typeface="Times New Roman" panose="02020603050405020304" pitchFamily="18" charset="0"/>
                                                  </a:rPr>
                                                  <m:t>𝑘</m:t>
                                                </m:r>
                                              </m:sub>
                                            </m:sSub>
                                            <m:sSubSup>
                                              <m:sSubSupPr>
                                                <m:ctrlPr>
                                                  <a:rPr lang="en-US" altLang="zh-CN" sz="2400" i="1" smtClean="0">
                                                    <a:latin typeface="Cambria Math" panose="02040503050406030204" pitchFamily="18" charset="0"/>
                                                    <a:cs typeface="Times New Roman" panose="02020603050405020304" pitchFamily="18" charset="0"/>
                                                  </a:rPr>
                                                </m:ctrlPr>
                                              </m:sSubSupPr>
                                              <m:e>
                                                <m:r>
                                                  <a:rPr lang="zh-CN" altLang="en-US" sz="2400" i="1">
                                                    <a:latin typeface="Cambria Math" panose="02040503050406030204" pitchFamily="18" charset="0"/>
                                                    <a:cs typeface="Times New Roman" panose="02020603050405020304" pitchFamily="18" charset="0"/>
                                                  </a:rPr>
                                                  <m:t>𝜎</m:t>
                                                </m:r>
                                              </m:e>
                                              <m:sub>
                                                <m:r>
                                                  <a:rPr lang="en-US" altLang="zh-CN" sz="2400" i="1">
                                                    <a:latin typeface="Cambria Math" panose="02040503050406030204" pitchFamily="18" charset="0"/>
                                                    <a:cs typeface="Times New Roman" panose="02020603050405020304" pitchFamily="18" charset="0"/>
                                                  </a:rPr>
                                                  <m:t>𝑘</m:t>
                                                </m:r>
                                              </m:sub>
                                              <m:sup>
                                                <m:r>
                                                  <a:rPr lang="en-US" altLang="zh-CN" sz="2400" i="1">
                                                    <a:latin typeface="Cambria Math" panose="02040503050406030204" pitchFamily="18" charset="0"/>
                                                    <a:cs typeface="Times New Roman" panose="02020603050405020304" pitchFamily="18" charset="0"/>
                                                  </a:rPr>
                                                  <m:t>2</m:t>
                                                </m:r>
                                              </m:sup>
                                            </m:sSubSup>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𝑝</m:t>
                                                </m:r>
                                              </m:e>
                                              <m:sub>
                                                <m:r>
                                                  <a:rPr lang="en-US" altLang="zh-CN" sz="2400" i="1">
                                                    <a:latin typeface="Cambria Math" panose="02040503050406030204" pitchFamily="18" charset="0"/>
                                                    <a:cs typeface="Times New Roman" panose="02020603050405020304" pitchFamily="18" charset="0"/>
                                                  </a:rPr>
                                                  <m:t>𝑘</m:t>
                                                </m:r>
                                              </m:sub>
                                            </m:sSub>
                                            <m:sSubSup>
                                              <m:sSubSupPr>
                                                <m:ctrlPr>
                                                  <a:rPr lang="en-US" altLang="zh-CN" sz="2400" i="1" smtClean="0">
                                                    <a:latin typeface="Cambria Math" panose="02040503050406030204" pitchFamily="18" charset="0"/>
                                                    <a:cs typeface="Times New Roman" panose="02020603050405020304" pitchFamily="18" charset="0"/>
                                                  </a:rPr>
                                                </m:ctrlPr>
                                              </m:sSubSupPr>
                                              <m:e>
                                                <m:r>
                                                  <a:rPr lang="zh-CN" altLang="en-US" sz="2400" i="1">
                                                    <a:latin typeface="Cambria Math" panose="02040503050406030204" pitchFamily="18" charset="0"/>
                                                    <a:cs typeface="Times New Roman" panose="02020603050405020304" pitchFamily="18" charset="0"/>
                                                  </a:rPr>
                                                  <m:t>𝜎</m:t>
                                                </m:r>
                                              </m:e>
                                              <m:sub>
                                                <m:r>
                                                  <a:rPr lang="en-US" altLang="zh-CN" sz="2400" i="1">
                                                    <a:latin typeface="Cambria Math" panose="02040503050406030204" pitchFamily="18" charset="0"/>
                                                    <a:cs typeface="Times New Roman" panose="02020603050405020304" pitchFamily="18" charset="0"/>
                                                  </a:rPr>
                                                  <m:t>𝑘</m:t>
                                                </m:r>
                                              </m:sub>
                                              <m:sup>
                                                <m:r>
                                                  <a:rPr lang="en-US" altLang="zh-CN" sz="2400" i="1">
                                                    <a:latin typeface="Cambria Math" panose="02040503050406030204" pitchFamily="18" charset="0"/>
                                                    <a:cs typeface="Times New Roman" panose="02020603050405020304" pitchFamily="18" charset="0"/>
                                                  </a:rPr>
                                                  <m:t>2</m:t>
                                                </m:r>
                                              </m:sup>
                                            </m:sSubSup>
                                            <m:sSup>
                                              <m:sSupPr>
                                                <m:ctrlPr>
                                                  <a:rPr lang="en-US" altLang="zh-CN" sz="2400" i="1">
                                                    <a:latin typeface="Cambria Math" panose="02040503050406030204" pitchFamily="18" charset="0"/>
                                                    <a:cs typeface="Times New Roman" panose="02020603050405020304" pitchFamily="18" charset="0"/>
                                                  </a:rPr>
                                                </m:ctrlPr>
                                              </m:sSupPr>
                                              <m:e>
                                                <m:r>
                                                  <a:rPr lang="zh-CN" altLang="en-US" sz="2400" i="1">
                                                    <a:latin typeface="Cambria Math" panose="02040503050406030204" pitchFamily="18" charset="0"/>
                                                    <a:cs typeface="Times New Roman" panose="02020603050405020304" pitchFamily="18" charset="0"/>
                                                  </a:rPr>
                                                  <m:t>𝜌</m:t>
                                                </m:r>
                                              </m:e>
                                              <m:sup>
                                                <m:r>
                                                  <a:rPr lang="en-US" altLang="zh-CN" sz="2400" i="1">
                                                    <a:latin typeface="Cambria Math" panose="02040503050406030204" pitchFamily="18" charset="0"/>
                                                    <a:cs typeface="Times New Roman" panose="02020603050405020304" pitchFamily="18" charset="0"/>
                                                  </a:rPr>
                                                  <m:t>2</m:t>
                                                </m:r>
                                              </m:sup>
                                            </m:sSup>
                                          </m:e>
                                        </m:d>
                                      </m:num>
                                      <m:den>
                                        <m:r>
                                          <a:rPr lang="en-US" altLang="zh-CN" sz="2400" i="1">
                                            <a:latin typeface="Cambria Math" panose="02040503050406030204" pitchFamily="18" charset="0"/>
                                            <a:cs typeface="Times New Roman" panose="02020603050405020304" pitchFamily="18" charset="0"/>
                                          </a:rPr>
                                          <m:t>2</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𝑀</m:t>
                                            </m:r>
                                            <m:r>
                                              <a:rPr lang="en-US" altLang="zh-CN" sz="2400" i="1">
                                                <a:latin typeface="Cambria Math" panose="02040503050406030204" pitchFamily="18" charset="0"/>
                                                <a:cs typeface="Times New Roman" panose="02020603050405020304" pitchFamily="18" charset="0"/>
                                              </a:rPr>
                                              <m:t>−1</m:t>
                                            </m:r>
                                          </m:e>
                                        </m:d>
                                        <m:d>
                                          <m:dPr>
                                            <m:ctrlPr>
                                              <a:rPr lang="en-US" altLang="zh-CN" sz="2400" i="1">
                                                <a:latin typeface="Cambria Math" panose="02040503050406030204" pitchFamily="18" charset="0"/>
                                                <a:cs typeface="Times New Roman" panose="02020603050405020304" pitchFamily="18" charset="0"/>
                                              </a:rPr>
                                            </m:ctrlPr>
                                          </m:dPr>
                                          <m:e>
                                            <m:nary>
                                              <m:naryPr>
                                                <m:chr m:val="∑"/>
                                                <m:ctrlPr>
                                                  <a:rPr lang="en-US" altLang="zh-CN" sz="2400" i="1" smtClean="0">
                                                    <a:latin typeface="Cambria Math" panose="02040503050406030204" pitchFamily="18" charset="0"/>
                                                    <a:cs typeface="Times New Roman" panose="02020603050405020304" pitchFamily="18" charset="0"/>
                                                  </a:rPr>
                                                </m:ctrlPr>
                                              </m:naryPr>
                                              <m:sub>
                                                <m:r>
                                                  <m:rPr>
                                                    <m:brk m:alnAt="23"/>
                                                  </m:rP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cs typeface="Times New Roman" panose="02020603050405020304" pitchFamily="18" charset="0"/>
                                                  </a:rPr>
                                                  <m:t>=1,</m:t>
                                                </m:r>
                                                <m:r>
                                                  <a:rPr lang="en-US" altLang="zh-CN" sz="2400" i="1">
                                                    <a:latin typeface="Cambria Math" panose="02040503050406030204" pitchFamily="18" charset="0"/>
                                                    <a:cs typeface="Times New Roman" panose="02020603050405020304" pitchFamily="18" charset="0"/>
                                                  </a:rPr>
                                                  <m:t>𝑖</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𝑝</m:t>
                                                    </m:r>
                                                  </m:e>
                                                  <m:sub>
                                                    <m:r>
                                                      <a:rPr lang="en-US" altLang="zh-CN" sz="2400" i="1">
                                                        <a:latin typeface="Cambria Math" panose="02040503050406030204" pitchFamily="18" charset="0"/>
                                                        <a:cs typeface="Times New Roman" panose="02020603050405020304" pitchFamily="18" charset="0"/>
                                                      </a:rPr>
                                                      <m:t>𝑖</m:t>
                                                    </m:r>
                                                  </m:sub>
                                                </m:sSub>
                                                <m:sSubSup>
                                                  <m:sSubSupPr>
                                                    <m:ctrlPr>
                                                      <a:rPr lang="en-US" altLang="zh-CN" sz="2400" i="1">
                                                        <a:latin typeface="Cambria Math" panose="02040503050406030204" pitchFamily="18" charset="0"/>
                                                        <a:cs typeface="Times New Roman" panose="02020603050405020304" pitchFamily="18" charset="0"/>
                                                      </a:rPr>
                                                    </m:ctrlPr>
                                                  </m:sSubSupPr>
                                                  <m:e>
                                                    <m:r>
                                                      <a:rPr lang="zh-CN" altLang="en-US" sz="2400" i="1">
                                                        <a:latin typeface="Cambria Math" panose="02040503050406030204" pitchFamily="18" charset="0"/>
                                                        <a:cs typeface="Times New Roman" panose="02020603050405020304" pitchFamily="18" charset="0"/>
                                                      </a:rPr>
                                                      <m:t>𝜎</m:t>
                                                    </m:r>
                                                  </m:e>
                                                  <m:sub>
                                                    <m:r>
                                                      <a:rPr lang="en-US" altLang="zh-CN" sz="2400" i="1">
                                                        <a:latin typeface="Cambria Math" panose="02040503050406030204" pitchFamily="18" charset="0"/>
                                                        <a:cs typeface="Times New Roman" panose="02020603050405020304" pitchFamily="18" charset="0"/>
                                                      </a:rPr>
                                                      <m:t>𝑘</m:t>
                                                    </m:r>
                                                  </m:sub>
                                                  <m:sup>
                                                    <m:r>
                                                      <a:rPr lang="en-US" altLang="zh-CN" sz="2400" i="1">
                                                        <a:latin typeface="Cambria Math" panose="02040503050406030204" pitchFamily="18" charset="0"/>
                                                        <a:cs typeface="Times New Roman" panose="02020603050405020304" pitchFamily="18" charset="0"/>
                                                      </a:rPr>
                                                      <m:t>2</m:t>
                                                    </m:r>
                                                  </m:sup>
                                                </m:sSubSup>
                                                <m:sSup>
                                                  <m:sSupPr>
                                                    <m:ctrlPr>
                                                      <a:rPr lang="en-US" altLang="zh-CN" sz="2400" i="1">
                                                        <a:latin typeface="Cambria Math" panose="02040503050406030204" pitchFamily="18" charset="0"/>
                                                        <a:cs typeface="Times New Roman" panose="02020603050405020304" pitchFamily="18" charset="0"/>
                                                      </a:rPr>
                                                    </m:ctrlPr>
                                                  </m:sSupPr>
                                                  <m:e>
                                                    <m:r>
                                                      <a:rPr lang="zh-CN" altLang="en-US" sz="2400" i="1">
                                                        <a:latin typeface="Cambria Math" panose="02040503050406030204" pitchFamily="18" charset="0"/>
                                                        <a:cs typeface="Times New Roman" panose="02020603050405020304" pitchFamily="18" charset="0"/>
                                                      </a:rPr>
                                                      <m:t>𝜌</m:t>
                                                    </m:r>
                                                  </m:e>
                                                  <m:sup>
                                                    <m:r>
                                                      <a:rPr lang="en-US" altLang="zh-CN" sz="2400" i="1">
                                                        <a:latin typeface="Cambria Math" panose="02040503050406030204" pitchFamily="18" charset="0"/>
                                                        <a:cs typeface="Times New Roman" panose="02020603050405020304" pitchFamily="18" charset="0"/>
                                                      </a:rPr>
                                                      <m:t>2</m:t>
                                                    </m:r>
                                                  </m:sup>
                                                </m:sSup>
                                              </m:e>
                                            </m:nary>
                                            <m:r>
                                              <a:rPr lang="en-US" altLang="zh-CN" sz="2400" i="1">
                                                <a:latin typeface="Cambria Math" panose="02040503050406030204" pitchFamily="18" charset="0"/>
                                                <a:cs typeface="Times New Roman" panose="02020603050405020304" pitchFamily="18" charset="0"/>
                                              </a:rPr>
                                              <m:t>+</m:t>
                                            </m:r>
                                            <m:sSubSup>
                                              <m:sSubSup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4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4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400" i="1">
                                                    <a:latin typeface="Cambria Math" panose="02040503050406030204" pitchFamily="18" charset="0"/>
                                                    <a:ea typeface="Cambria Math" panose="02040503050406030204" pitchFamily="18" charset="0"/>
                                                    <a:cs typeface="Times New Roman" panose="02020603050405020304" pitchFamily="18" charset="0"/>
                                                  </a:rPr>
                                                  <m:t>2</m:t>
                                                </m:r>
                                              </m:sup>
                                            </m:sSubSup>
                                          </m:e>
                                        </m:d>
                                      </m:den>
                                    </m:f>
                                  </m:e>
                                </m:rad>
                              </m:e>
                            </m:d>
                          </m:e>
                        </m:nary>
                      </m:e>
                    </m:func>
                  </m:oMath>
                </a14:m>
                <a:endParaRPr lang="en-US" altLang="zh-CN" sz="2400" dirty="0">
                  <a:latin typeface="Times New Roman" panose="02020603050405020304" pitchFamily="18" charset="0"/>
                  <a:cs typeface="Times New Roman" panose="02020603050405020304" pitchFamily="18" charset="0"/>
                </a:endParaRPr>
              </a:p>
              <a:p>
                <a:pPr algn="just">
                  <a:lnSpc>
                    <a:spcPct val="150000"/>
                  </a:lnSpc>
                </a:pPr>
                <a:r>
                  <a:rPr lang="en-US" altLang="zh-CN" sz="2400" b="0" dirty="0">
                    <a:cs typeface="Times New Roman" panose="02020603050405020304" pitchFamily="18" charset="0"/>
                  </a:rPr>
                  <a:t>                                  </a:t>
                </a:r>
                <a14:m>
                  <m:oMath xmlns:m="http://schemas.openxmlformats.org/officeDocument/2006/math">
                    <m:r>
                      <m:rPr>
                        <m:sty m:val="p"/>
                      </m:rPr>
                      <a:rPr lang="en-US" altLang="zh-CN" sz="2400" b="0" i="0" smtClean="0">
                        <a:latin typeface="Cambria Math" panose="02040503050406030204" pitchFamily="18" charset="0"/>
                        <a:cs typeface="Times New Roman" panose="02020603050405020304" pitchFamily="18" charset="0"/>
                      </a:rPr>
                      <m:t>s</m:t>
                    </m:r>
                    <m:r>
                      <a:rPr lang="en-US" altLang="zh-CN" sz="2400" b="0" i="0" smtClean="0">
                        <a:latin typeface="Cambria Math" panose="02040503050406030204" pitchFamily="18" charset="0"/>
                        <a:cs typeface="Times New Roman" panose="02020603050405020304" pitchFamily="18" charset="0"/>
                      </a:rPr>
                      <m:t>.</m:t>
                    </m:r>
                    <m:r>
                      <m:rPr>
                        <m:sty m:val="p"/>
                      </m:rPr>
                      <a:rPr lang="en-US" altLang="zh-CN" sz="2400" b="0" i="0" smtClean="0">
                        <a:latin typeface="Cambria Math" panose="02040503050406030204" pitchFamily="18" charset="0"/>
                        <a:cs typeface="Times New Roman" panose="02020603050405020304" pitchFamily="18" charset="0"/>
                      </a:rPr>
                      <m:t>t</m:t>
                    </m:r>
                    <m:r>
                      <a:rPr lang="en-US" altLang="zh-CN" sz="2400" b="0" i="0" smtClean="0">
                        <a:latin typeface="Cambria Math" panose="02040503050406030204" pitchFamily="18" charset="0"/>
                        <a:cs typeface="Times New Roman" panose="02020603050405020304" pitchFamily="18" charset="0"/>
                      </a:rPr>
                      <m:t>. </m:t>
                    </m:r>
                    <m:nary>
                      <m:naryPr>
                        <m:chr m:val="∑"/>
                        <m:ctrlPr>
                          <a:rPr lang="en-US" altLang="zh-CN" sz="2400" b="0" i="1" smtClean="0">
                            <a:latin typeface="Cambria Math" panose="02040503050406030204" pitchFamily="18" charset="0"/>
                            <a:cs typeface="Times New Roman" panose="02020603050405020304" pitchFamily="18" charset="0"/>
                          </a:rPr>
                        </m:ctrlPr>
                      </m:naryPr>
                      <m:sub>
                        <m:r>
                          <m:rPr>
                            <m:brk m:alnAt="23"/>
                          </m:rPr>
                          <a:rPr lang="en-US" altLang="zh-CN" sz="2400" b="0" i="1" smtClean="0">
                            <a:latin typeface="Cambria Math" panose="02040503050406030204" pitchFamily="18" charset="0"/>
                            <a:cs typeface="Times New Roman" panose="02020603050405020304" pitchFamily="18" charset="0"/>
                          </a:rPr>
                          <m:t>𝑘</m:t>
                        </m:r>
                        <m:r>
                          <a:rPr lang="en-US" altLang="zh-CN" sz="2400" b="0" i="1" smtClean="0">
                            <a:latin typeface="Cambria Math" panose="02040503050406030204" pitchFamily="18" charset="0"/>
                            <a:cs typeface="Times New Roman" panose="02020603050405020304" pitchFamily="18" charset="0"/>
                          </a:rPr>
                          <m:t>=1</m:t>
                        </m:r>
                      </m:sub>
                      <m:sup>
                        <m:sSub>
                          <m:sSub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𝑝</m:t>
                            </m:r>
                          </m:e>
                          <m:sub>
                            <m:r>
                              <a:rPr lang="en-US" altLang="zh-CN" sz="2400" i="1">
                                <a:latin typeface="Cambria Math" panose="02040503050406030204" pitchFamily="18" charset="0"/>
                                <a:cs typeface="Times New Roman" panose="02020603050405020304" pitchFamily="18" charset="0"/>
                              </a:rPr>
                              <m:t>𝑘</m:t>
                            </m:r>
                          </m:sub>
                        </m:sSub>
                      </m:e>
                    </m:nary>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𝑃</m:t>
                    </m:r>
                  </m:oMath>
                </a14:m>
                <a:endParaRPr lang="en-US" altLang="zh-CN" sz="2400" dirty="0">
                  <a:latin typeface="Times New Roman" panose="02020603050405020304" pitchFamily="18" charset="0"/>
                  <a:cs typeface="Times New Roman" panose="02020603050405020304" pitchFamily="18" charset="0"/>
                </a:endParaRPr>
              </a:p>
              <a:p>
                <a:pPr algn="just">
                  <a:lnSpc>
                    <a:spcPct val="150000"/>
                  </a:lnSpc>
                </a:pPr>
                <a:r>
                  <a:rPr lang="en-US" altLang="zh-CN" sz="2400" dirty="0">
                    <a:cs typeface="Times New Roman" panose="02020603050405020304" pitchFamily="18" charset="0"/>
                  </a:rPr>
                  <a:t>                                        </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𝑝</m:t>
                        </m:r>
                      </m:e>
                      <m:sub>
                        <m:r>
                          <a:rPr lang="en-US" altLang="zh-CN" sz="2400" i="1">
                            <a:latin typeface="Cambria Math" panose="02040503050406030204" pitchFamily="18" charset="0"/>
                            <a:cs typeface="Times New Roman" panose="02020603050405020304" pitchFamily="18" charset="0"/>
                          </a:rPr>
                          <m:t>𝑘</m:t>
                        </m:r>
                      </m:sub>
                    </m:sSub>
                    <m: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400" b="0" i="1"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其中，</a:t>
                </a:r>
                <a:r>
                  <a:rPr lang="en-US" altLang="zh-CN" sz="2000" b="1" dirty="0">
                    <a:cs typeface="Times New Roman" panose="02020603050405020304" pitchFamily="18" charset="0"/>
                  </a:rPr>
                  <a:t> </a:t>
                </a:r>
                <a14:m>
                  <m:oMath xmlns:m="http://schemas.openxmlformats.org/officeDocument/2006/math">
                    <m:r>
                      <a:rPr lang="en-US" altLang="zh-CN" sz="2000" b="1" i="0">
                        <a:latin typeface="Cambria Math" panose="02040503050406030204" pitchFamily="18" charset="0"/>
                        <a:cs typeface="Times New Roman" panose="02020603050405020304" pitchFamily="18" charset="0"/>
                      </a:rPr>
                      <m:t>𝐩</m:t>
                    </m:r>
                    <m:r>
                      <a:rPr lang="en-US" altLang="zh-CN" sz="2000" b="1" i="0" smtClean="0">
                        <a:latin typeface="Cambria Math" panose="02040503050406030204" pitchFamily="18" charset="0"/>
                        <a:cs typeface="Times New Roman" panose="02020603050405020304" pitchFamily="18" charset="0"/>
                      </a:rPr>
                      <m:t>=</m:t>
                    </m:r>
                    <m:sSup>
                      <m:sSupPr>
                        <m:ctrlPr>
                          <a:rPr lang="en-US" altLang="zh-CN" sz="2000" i="1" smtClean="0">
                            <a:latin typeface="Cambria Math" panose="02040503050406030204" pitchFamily="18" charset="0"/>
                            <a:cs typeface="Times New Roman" panose="02020603050405020304" pitchFamily="18" charset="0"/>
                          </a:rPr>
                        </m:ctrlPr>
                      </m:sSupPr>
                      <m:e>
                        <m:d>
                          <m:dPr>
                            <m:begChr m:val="["/>
                            <m:endChr m:val="]"/>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𝑝</m:t>
                                </m:r>
                              </m:e>
                              <m:sub>
                                <m:r>
                                  <a:rPr lang="en-US" altLang="zh-CN" sz="2000" b="0" i="1">
                                    <a:latin typeface="Cambria Math" panose="02040503050406030204" pitchFamily="18" charset="0"/>
                                    <a:cs typeface="Times New Roman" panose="02020603050405020304" pitchFamily="18" charset="0"/>
                                  </a:rPr>
                                  <m:t>1</m:t>
                                </m:r>
                              </m:sub>
                            </m:sSub>
                            <m:r>
                              <a:rPr lang="en-US" altLang="zh-CN" sz="2000" b="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𝑝</m:t>
                                </m:r>
                              </m:e>
                              <m:sub>
                                <m:r>
                                  <a:rPr lang="en-US" altLang="zh-CN" sz="2000" b="0" i="1">
                                    <a:latin typeface="Cambria Math" panose="02040503050406030204" pitchFamily="18" charset="0"/>
                                    <a:cs typeface="Times New Roman" panose="02020603050405020304" pitchFamily="18" charset="0"/>
                                  </a:rPr>
                                  <m:t>2</m:t>
                                </m:r>
                              </m:sub>
                            </m:sSub>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𝑝</m:t>
                                </m:r>
                              </m:e>
                              <m:sub>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b="0" i="1">
                                        <a:latin typeface="Cambria Math" panose="02040503050406030204" pitchFamily="18" charset="0"/>
                                        <a:ea typeface="Cambria Math" panose="02040503050406030204" pitchFamily="18" charset="0"/>
                                        <a:cs typeface="Times New Roman" panose="02020603050405020304" pitchFamily="18" charset="0"/>
                                      </a:rPr>
                                      <m:t>𝑠</m:t>
                                    </m:r>
                                  </m:sub>
                                </m:sSub>
                              </m:sub>
                            </m:sSub>
                          </m:e>
                        </m:d>
                      </m:e>
                      <m:sup>
                        <m:r>
                          <a:rPr lang="en-US" altLang="zh-CN" sz="2000" b="0" i="1" smtClean="0">
                            <a:latin typeface="Cambria Math" panose="02040503050406030204" pitchFamily="18" charset="0"/>
                            <a:cs typeface="Times New Roman" panose="02020603050405020304" pitchFamily="18" charset="0"/>
                          </a:rPr>
                          <m:t>𝑇</m:t>
                        </m:r>
                      </m:sup>
                    </m:sSup>
                    <m:r>
                      <a:rPr lang="zh-CN" altLang="en-US" sz="2000" i="1">
                        <a:latin typeface="Cambria Math" panose="02040503050406030204" pitchFamily="18" charset="0"/>
                        <a:cs typeface="Times New Roman" panose="02020603050405020304" pitchFamily="18" charset="0"/>
                      </a:rPr>
                      <m:t>表示</m:t>
                    </m:r>
                  </m:oMath>
                </a14:m>
                <a:r>
                  <a:rPr lang="zh-CN" altLang="en-US" sz="2000" dirty="0">
                    <a:latin typeface="Times New Roman" panose="02020603050405020304" pitchFamily="18" charset="0"/>
                    <a:cs typeface="Times New Roman" panose="02020603050405020304" pitchFamily="18" charset="0"/>
                  </a:rPr>
                  <a:t>分配给各个流的功率。</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21795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a:t>
            </a:r>
            <a:r>
              <a:rPr lang="zh-CN" altLang="en-US" sz="2000" b="1" dirty="0">
                <a:solidFill>
                  <a:srgbClr val="3D5864"/>
                </a:solidFill>
                <a:latin typeface="微软雅黑" panose="020B0503020204020204" charset="-122"/>
                <a:ea typeface="微软雅黑" panose="020B0503020204020204" charset="-122"/>
              </a:rPr>
              <a:t>求解（</a:t>
            </a:r>
            <a:r>
              <a:rPr lang="en-US" altLang="zh-CN" sz="2000" b="1" dirty="0">
                <a:solidFill>
                  <a:srgbClr val="3D5864"/>
                </a:solidFill>
                <a:latin typeface="微软雅黑" panose="020B0503020204020204" charset="-122"/>
                <a:ea typeface="微软雅黑" panose="020B0503020204020204" charset="-122"/>
              </a:rPr>
              <a:t>BER</a:t>
            </a:r>
            <a:r>
              <a:rPr lang="zh-CN" altLang="en-US" sz="2000" b="1" dirty="0">
                <a:solidFill>
                  <a:srgbClr val="3D5864"/>
                </a:solidFill>
                <a:latin typeface="微软雅黑" panose="020B0503020204020204" charset="-122"/>
                <a:ea typeface="微软雅黑" panose="020B0503020204020204" charset="-122"/>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因为上述问题是难解的非凸问题，转而优化目标函数的近似，</a:t>
                </a:r>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r>
                      <m:rPr>
                        <m:sty m:val="p"/>
                      </m:rPr>
                      <a:rPr lang="en-US" altLang="zh-CN" sz="2000" i="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erfc</m:t>
                    </m:r>
                    <m:d>
                      <m:dPr>
                        <m:ctrlPr>
                          <a:rPr lang="en-US" altLang="zh-CN" sz="2000" i="1">
                            <a:solidFill>
                              <a:srgbClr val="FF0000"/>
                            </a:solidFill>
                            <a:latin typeface="Cambria Math" panose="02040503050406030204" pitchFamily="18" charset="0"/>
                            <a:cs typeface="Times New Roman" panose="02020603050405020304" pitchFamily="18" charset="0"/>
                          </a:rPr>
                        </m:ctrlPr>
                      </m:dPr>
                      <m:e>
                        <m:r>
                          <m:rPr>
                            <m:sty m:val="p"/>
                          </m:rPr>
                          <a:rPr lang="en-US" altLang="zh-CN" sz="2000" i="1">
                            <a:solidFill>
                              <a:srgbClr val="FF0000"/>
                            </a:solidFill>
                            <a:latin typeface="Cambria Math" panose="02040503050406030204" pitchFamily="18" charset="0"/>
                            <a:cs typeface="Times New Roman" panose="02020603050405020304" pitchFamily="18" charset="0"/>
                          </a:rPr>
                          <m:t>x</m:t>
                        </m:r>
                      </m:e>
                    </m:d>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en-US" altLang="zh-CN" sz="20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m:t>
                        </m:r>
                      </m:e>
                      <m:sup>
                        <m:f>
                          <m:fPr>
                            <m:type m:val="lin"/>
                            <m:ctrlP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−4</m:t>
                            </m:r>
                            <m:sSup>
                              <m:sSupPr>
                                <m:ctrlP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𝑥</m:t>
                                </m:r>
                              </m:e>
                              <m:sup>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3</m:t>
                            </m:r>
                          </m:den>
                        </m:f>
                      </m:sup>
                    </m:sSup>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6</m:t>
                        </m:r>
                      </m:den>
                    </m:f>
                    <m:sSup>
                      <m:sSupPr>
                        <m:ctrlP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𝑥</m:t>
                            </m:r>
                          </m:e>
                          <m:sup>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2</m:t>
                            </m:r>
                          </m:sup>
                        </m:sSup>
                      </m:sup>
                    </m:sSup>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即：</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erfc</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ad>
                            <m:radPr>
                              <m:degHide m:val="on"/>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latin typeface="Cambria Math" panose="02040503050406030204" pitchFamily="18" charset="0"/>
                                      <a:ea typeface="Cambria Math" panose="02040503050406030204" pitchFamily="18" charset="0"/>
                                      <a:cs typeface="Times New Roman" panose="02020603050405020304" pitchFamily="18" charset="0"/>
                                    </a:rPr>
                                    <m:t>3</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a:latin typeface="Cambria Math" panose="02040503050406030204" pitchFamily="18" charset="0"/>
                                              <a:ea typeface="Cambria Math" panose="02040503050406030204" pitchFamily="18" charset="0"/>
                                              <a:cs typeface="Times New Roman" panose="02020603050405020304" pitchFamily="18" charset="0"/>
                                            </a:rPr>
                                            <m:t>𝜌</m:t>
                                          </m:r>
                                        </m:e>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p>
                                    </m:e>
                                  </m:d>
                                </m:num>
                                <m:den>
                                  <m:r>
                                    <a:rPr lang="en-US" altLang="zh-CN">
                                      <a:latin typeface="Cambria Math" panose="02040503050406030204" pitchFamily="18" charset="0"/>
                                      <a:ea typeface="Cambria Math" panose="02040503050406030204" pitchFamily="18" charset="0"/>
                                      <a:cs typeface="Times New Roman" panose="02020603050405020304" pitchFamily="18" charset="0"/>
                                    </a:rPr>
                                    <m:t>2</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latin typeface="Cambria Math" panose="02040503050406030204" pitchFamily="18" charset="0"/>
                                          <a:ea typeface="Cambria Math" panose="02040503050406030204" pitchFamily="18" charset="0"/>
                                          <a:cs typeface="Times New Roman" panose="02020603050405020304" pitchFamily="18" charset="0"/>
                                        </a:rPr>
                                        <m:t>𝑀</m:t>
                                      </m:r>
                                      <m:r>
                                        <a:rPr lang="en-US" altLang="zh-CN">
                                          <a:latin typeface="Cambria Math" panose="02040503050406030204" pitchFamily="18" charset="0"/>
                                          <a:ea typeface="Cambria Math" panose="02040503050406030204" pitchFamily="18" charset="0"/>
                                          <a:cs typeface="Times New Roman" panose="02020603050405020304" pitchFamily="18" charset="0"/>
                                        </a:rPr>
                                        <m:t>−1</m:t>
                                      </m:r>
                                    </m:e>
                                  </m:d>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a:latin typeface="Cambria Math" panose="02040503050406030204" pitchFamily="18" charset="0"/>
                                              <a:ea typeface="Cambria Math" panose="02040503050406030204" pitchFamily="18" charset="0"/>
                                              <a:cs typeface="Times New Roman" panose="02020603050405020304" pitchFamily="18" charset="0"/>
                                            </a:rPr>
                                            <m:t>𝑖</m:t>
                                          </m:r>
                                          <m:r>
                                            <a:rPr lang="en-US" altLang="zh-CN">
                                              <a:latin typeface="Cambria Math" panose="02040503050406030204" pitchFamily="18" charset="0"/>
                                              <a:ea typeface="Cambria Math" panose="02040503050406030204" pitchFamily="18" charset="0"/>
                                              <a:cs typeface="Times New Roman" panose="02020603050405020304" pitchFamily="18" charset="0"/>
                                            </a:rPr>
                                            <m:t>=1,</m:t>
                                          </m:r>
                                          <m:r>
                                            <a:rPr lang="en-US" altLang="zh-CN">
                                              <a:latin typeface="Cambria Math" panose="02040503050406030204" pitchFamily="18" charset="0"/>
                                              <a:ea typeface="Cambria Math" panose="02040503050406030204" pitchFamily="18" charset="0"/>
                                              <a:cs typeface="Times New Roman" panose="02020603050405020304" pitchFamily="18" charset="0"/>
                                            </a:rPr>
                                            <m:t>𝑖</m:t>
                                          </m:r>
                                          <m:r>
                                            <a:rPr lang="en-US" altLang="zh-CN">
                                              <a:latin typeface="Cambria Math" panose="02040503050406030204" pitchFamily="18" charset="0"/>
                                              <a:ea typeface="Cambria Math" panose="02040503050406030204" pitchFamily="18" charset="0"/>
                                              <a:cs typeface="Times New Roman" panose="02020603050405020304" pitchFamily="18" charset="0"/>
                                            </a:rPr>
                                            <m:t>≠</m:t>
                                          </m:r>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𝑖</m:t>
                                              </m:r>
                                            </m:sub>
                                          </m:sSub>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a:latin typeface="Cambria Math" panose="02040503050406030204" pitchFamily="18" charset="0"/>
                                                  <a:ea typeface="Cambria Math" panose="02040503050406030204" pitchFamily="18" charset="0"/>
                                                  <a:cs typeface="Times New Roman" panose="02020603050405020304" pitchFamily="18" charset="0"/>
                                                </a:rPr>
                                                <m:t>𝜌</m:t>
                                              </m:r>
                                            </m:e>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US" altLang="zh-CN">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e>
                                  </m:d>
                                </m:den>
                              </m:f>
                            </m:e>
                          </m:rad>
                        </m:e>
                      </m:d>
                      <m:r>
                        <a:rPr lang="en-US" altLang="zh-CN">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CN">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2</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a:latin typeface="Cambria Math" panose="02040503050406030204" pitchFamily="18" charset="0"/>
                                          <a:ea typeface="Cambria Math" panose="02040503050406030204" pitchFamily="18" charset="0"/>
                                          <a:cs typeface="Times New Roman" panose="02020603050405020304" pitchFamily="18" charset="0"/>
                                        </a:rPr>
                                        <m:t>𝜌</m:t>
                                      </m:r>
                                    </m:e>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p>
                                </m:e>
                              </m:d>
                            </m:num>
                            <m:den>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latin typeface="Cambria Math" panose="02040503050406030204" pitchFamily="18" charset="0"/>
                                      <a:ea typeface="Cambria Math" panose="02040503050406030204" pitchFamily="18" charset="0"/>
                                      <a:cs typeface="Times New Roman" panose="02020603050405020304" pitchFamily="18" charset="0"/>
                                    </a:rPr>
                                    <m:t>𝑀</m:t>
                                  </m:r>
                                  <m:r>
                                    <a:rPr lang="en-US" altLang="zh-CN">
                                      <a:latin typeface="Cambria Math" panose="02040503050406030204" pitchFamily="18" charset="0"/>
                                      <a:ea typeface="Cambria Math" panose="02040503050406030204" pitchFamily="18" charset="0"/>
                                      <a:cs typeface="Times New Roman" panose="02020603050405020304" pitchFamily="18" charset="0"/>
                                    </a:rPr>
                                    <m:t>−1</m:t>
                                  </m:r>
                                </m:e>
                              </m:d>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a:latin typeface="Cambria Math" panose="02040503050406030204" pitchFamily="18" charset="0"/>
                                          <a:ea typeface="Cambria Math" panose="02040503050406030204" pitchFamily="18" charset="0"/>
                                          <a:cs typeface="Times New Roman" panose="02020603050405020304" pitchFamily="18" charset="0"/>
                                        </a:rPr>
                                        <m:t>𝑖</m:t>
                                      </m:r>
                                      <m:r>
                                        <a:rPr lang="en-US" altLang="zh-CN">
                                          <a:latin typeface="Cambria Math" panose="02040503050406030204" pitchFamily="18" charset="0"/>
                                          <a:ea typeface="Cambria Math" panose="02040503050406030204" pitchFamily="18" charset="0"/>
                                          <a:cs typeface="Times New Roman" panose="02020603050405020304" pitchFamily="18" charset="0"/>
                                        </a:rPr>
                                        <m:t>=1,</m:t>
                                      </m:r>
                                      <m:r>
                                        <a:rPr lang="en-US" altLang="zh-CN">
                                          <a:latin typeface="Cambria Math" panose="02040503050406030204" pitchFamily="18" charset="0"/>
                                          <a:ea typeface="Cambria Math" panose="02040503050406030204" pitchFamily="18" charset="0"/>
                                          <a:cs typeface="Times New Roman" panose="02020603050405020304" pitchFamily="18" charset="0"/>
                                        </a:rPr>
                                        <m:t>𝑖</m:t>
                                      </m:r>
                                      <m:r>
                                        <a:rPr lang="en-US" altLang="zh-CN">
                                          <a:latin typeface="Cambria Math" panose="02040503050406030204" pitchFamily="18" charset="0"/>
                                          <a:ea typeface="Cambria Math" panose="02040503050406030204" pitchFamily="18" charset="0"/>
                                          <a:cs typeface="Times New Roman" panose="02020603050405020304" pitchFamily="18" charset="0"/>
                                        </a:rPr>
                                        <m:t>≠</m:t>
                                      </m:r>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𝑖</m:t>
                                          </m:r>
                                        </m:sub>
                                      </m:sSub>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a:latin typeface="Cambria Math" panose="02040503050406030204" pitchFamily="18" charset="0"/>
                                              <a:ea typeface="Cambria Math" panose="02040503050406030204" pitchFamily="18" charset="0"/>
                                              <a:cs typeface="Times New Roman" panose="02020603050405020304" pitchFamily="18" charset="0"/>
                                            </a:rPr>
                                            <m:t>𝜌</m:t>
                                          </m:r>
                                        </m:e>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US" altLang="zh-CN">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e>
                              </m:d>
                            </m:den>
                          </m:f>
                        </m:sup>
                      </m:sSup>
                      <m:r>
                        <a:rPr lang="en-US" altLang="zh-CN">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b="0" i="0" smtClean="0">
                              <a:latin typeface="Cambria Math" panose="02040503050406030204" pitchFamily="18" charset="0"/>
                              <a:ea typeface="Cambria Math" panose="02040503050406030204" pitchFamily="18" charset="0"/>
                              <a:cs typeface="Times New Roman" panose="02020603050405020304" pitchFamily="18" charset="0"/>
                            </a:rPr>
                            <m:t>6</m:t>
                          </m:r>
                        </m:den>
                      </m:f>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CN">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latin typeface="Cambria Math" panose="02040503050406030204" pitchFamily="18" charset="0"/>
                                  <a:ea typeface="Cambria Math" panose="02040503050406030204" pitchFamily="18" charset="0"/>
                                  <a:cs typeface="Times New Roman" panose="02020603050405020304" pitchFamily="18" charset="0"/>
                                </a:rPr>
                                <m:t>3</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a:latin typeface="Cambria Math" panose="02040503050406030204" pitchFamily="18" charset="0"/>
                                          <a:ea typeface="Cambria Math" panose="02040503050406030204" pitchFamily="18" charset="0"/>
                                          <a:cs typeface="Times New Roman" panose="02020603050405020304" pitchFamily="18" charset="0"/>
                                        </a:rPr>
                                        <m:t>𝜌</m:t>
                                      </m:r>
                                    </m:e>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p>
                                </m:e>
                              </m:d>
                            </m:num>
                            <m:den>
                              <m:r>
                                <a:rPr lang="en-US" altLang="zh-CN">
                                  <a:latin typeface="Cambria Math" panose="02040503050406030204" pitchFamily="18" charset="0"/>
                                  <a:ea typeface="Cambria Math" panose="02040503050406030204" pitchFamily="18" charset="0"/>
                                  <a:cs typeface="Times New Roman" panose="02020603050405020304" pitchFamily="18" charset="0"/>
                                </a:rPr>
                                <m:t>2</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latin typeface="Cambria Math" panose="02040503050406030204" pitchFamily="18" charset="0"/>
                                      <a:ea typeface="Cambria Math" panose="02040503050406030204" pitchFamily="18" charset="0"/>
                                      <a:cs typeface="Times New Roman" panose="02020603050405020304" pitchFamily="18" charset="0"/>
                                    </a:rPr>
                                    <m:t>𝑀</m:t>
                                  </m:r>
                                  <m:r>
                                    <a:rPr lang="en-US" altLang="zh-CN">
                                      <a:latin typeface="Cambria Math" panose="02040503050406030204" pitchFamily="18" charset="0"/>
                                      <a:ea typeface="Cambria Math" panose="02040503050406030204" pitchFamily="18" charset="0"/>
                                      <a:cs typeface="Times New Roman" panose="02020603050405020304" pitchFamily="18" charset="0"/>
                                    </a:rPr>
                                    <m:t>−1</m:t>
                                  </m:r>
                                </m:e>
                              </m:d>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a:latin typeface="Cambria Math" panose="02040503050406030204" pitchFamily="18" charset="0"/>
                                          <a:ea typeface="Cambria Math" panose="02040503050406030204" pitchFamily="18" charset="0"/>
                                          <a:cs typeface="Times New Roman" panose="02020603050405020304" pitchFamily="18" charset="0"/>
                                        </a:rPr>
                                        <m:t>𝑖</m:t>
                                      </m:r>
                                      <m:r>
                                        <a:rPr lang="en-US" altLang="zh-CN">
                                          <a:latin typeface="Cambria Math" panose="02040503050406030204" pitchFamily="18" charset="0"/>
                                          <a:ea typeface="Cambria Math" panose="02040503050406030204" pitchFamily="18" charset="0"/>
                                          <a:cs typeface="Times New Roman" panose="02020603050405020304" pitchFamily="18" charset="0"/>
                                        </a:rPr>
                                        <m:t>=1,</m:t>
                                      </m:r>
                                      <m:r>
                                        <a:rPr lang="en-US" altLang="zh-CN">
                                          <a:latin typeface="Cambria Math" panose="02040503050406030204" pitchFamily="18" charset="0"/>
                                          <a:ea typeface="Cambria Math" panose="02040503050406030204" pitchFamily="18" charset="0"/>
                                          <a:cs typeface="Times New Roman" panose="02020603050405020304" pitchFamily="18" charset="0"/>
                                        </a:rPr>
                                        <m:t>𝑖</m:t>
                                      </m:r>
                                      <m:r>
                                        <a:rPr lang="en-US" altLang="zh-CN">
                                          <a:latin typeface="Cambria Math" panose="02040503050406030204" pitchFamily="18" charset="0"/>
                                          <a:ea typeface="Cambria Math" panose="02040503050406030204" pitchFamily="18" charset="0"/>
                                          <a:cs typeface="Times New Roman" panose="02020603050405020304" pitchFamily="18" charset="0"/>
                                        </a:rPr>
                                        <m:t>≠</m:t>
                                      </m:r>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𝑖</m:t>
                                          </m:r>
                                        </m:sub>
                                      </m:sSub>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a:latin typeface="Cambria Math" panose="02040503050406030204" pitchFamily="18" charset="0"/>
                                              <a:ea typeface="Cambria Math" panose="02040503050406030204" pitchFamily="18" charset="0"/>
                                              <a:cs typeface="Times New Roman" panose="02020603050405020304" pitchFamily="18" charset="0"/>
                                            </a:rPr>
                                            <m:t>𝜌</m:t>
                                          </m:r>
                                        </m:e>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p>
                                    </m:e>
                                  </m:nary>
                                  <m:r>
                                    <a:rPr lang="en-US" altLang="zh-CN">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a:latin typeface="Cambria Math" panose="02040503050406030204" pitchFamily="18" charset="0"/>
                                          <a:ea typeface="Cambria Math" panose="02040503050406030204" pitchFamily="18" charset="0"/>
                                          <a:cs typeface="Times New Roman" panose="02020603050405020304" pitchFamily="18" charset="0"/>
                                        </a:rPr>
                                        <m:t>2</m:t>
                                      </m:r>
                                    </m:sup>
                                  </m:sSubSup>
                                </m:e>
                              </m:d>
                            </m:den>
                          </m:f>
                        </m:sup>
                      </m:sSup>
                    </m:oMath>
                  </m:oMathPara>
                </a14:m>
                <a:endParaRPr lang="en-US" altLang="zh-CN" dirty="0">
                  <a:latin typeface="Cambria Math" panose="02040503050406030204" pitchFamily="18" charset="0"/>
                  <a:ea typeface="Cambria Math" panose="02040503050406030204" pitchFamily="18" charset="0"/>
                  <a:cs typeface="Times New Roman" panose="02020603050405020304" pitchFamily="18" charset="0"/>
                </a:endParaRPr>
              </a:p>
              <a:p>
                <a:pPr algn="just"/>
                <a:endParaRPr lang="en-US" altLang="zh-CN" sz="16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这样，</a:t>
                </a:r>
                <a:r>
                  <a:rPr lang="en-US" altLang="zh-CN" sz="2000" dirty="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优化问题变为：</a:t>
                </a:r>
                <a:endParaRPr lang="en-US" altLang="zh-CN" sz="2000" dirty="0">
                  <a:latin typeface="Times New Roman" panose="02020603050405020304" pitchFamily="18" charset="0"/>
                  <a:cs typeface="Times New Roman" panose="02020603050405020304" pitchFamily="18" charset="0"/>
                </a:endParaRPr>
              </a:p>
              <a:p>
                <a:pPr>
                  <a:lnSpc>
                    <a:spcPct val="130000"/>
                  </a:lnSpc>
                </a:pPr>
                <a:r>
                  <a:rPr lang="en-US" altLang="zh-CN" sz="2400" dirty="0">
                    <a:cs typeface="Times New Roman" panose="02020603050405020304" pitchFamily="18" charset="0"/>
                  </a:rPr>
                  <a:t>                              </a:t>
                </a:r>
                <a14:m>
                  <m:oMath xmlns:m="http://schemas.openxmlformats.org/officeDocument/2006/math">
                    <m:func>
                      <m:funcPr>
                        <m:ctrlPr>
                          <a:rPr lang="en-US" altLang="zh-CN" i="1" smtClean="0">
                            <a:latin typeface="Cambria Math" panose="02040503050406030204" pitchFamily="18" charset="0"/>
                            <a:cs typeface="Times New Roman" panose="02020603050405020304" pitchFamily="18" charset="0"/>
                          </a:rPr>
                        </m:ctrlPr>
                      </m:funcPr>
                      <m:fName>
                        <m:limLow>
                          <m:limLowPr>
                            <m:ctrlPr>
                              <a:rPr lang="en-US" altLang="zh-CN" i="1">
                                <a:latin typeface="Cambria Math" panose="02040503050406030204" pitchFamily="18" charset="0"/>
                                <a:cs typeface="Times New Roman" panose="02020603050405020304" pitchFamily="18" charset="0"/>
                              </a:rPr>
                            </m:ctrlPr>
                          </m:limLowPr>
                          <m:e>
                            <m:r>
                              <m:rPr>
                                <m:sty m:val="p"/>
                              </m:rPr>
                              <a:rPr lang="en-US" altLang="zh-CN">
                                <a:latin typeface="Cambria Math" panose="02040503050406030204" pitchFamily="18" charset="0"/>
                                <a:cs typeface="Times New Roman" panose="02020603050405020304" pitchFamily="18" charset="0"/>
                              </a:rPr>
                              <m:t>min</m:t>
                            </m:r>
                          </m:e>
                          <m:lim>
                            <m:r>
                              <a:rPr lang="en-US" altLang="zh-CN" b="1">
                                <a:latin typeface="Cambria Math" panose="02040503050406030204" pitchFamily="18" charset="0"/>
                                <a:cs typeface="Times New Roman" panose="02020603050405020304" pitchFamily="18" charset="0"/>
                              </a:rPr>
                              <m:t>𝐩</m:t>
                            </m:r>
                          </m:lim>
                        </m:limLow>
                      </m:fName>
                      <m:e>
                        <m:nary>
                          <m:naryPr>
                            <m:chr m:val="∑"/>
                            <m:ctrlPr>
                              <a:rPr lang="en-US" altLang="zh-CN" i="1" smtClean="0">
                                <a:solidFill>
                                  <a:schemeClr val="tx1"/>
                                </a:solidFill>
                                <a:latin typeface="Cambria Math" panose="02040503050406030204" pitchFamily="18" charset="0"/>
                                <a:cs typeface="Times New Roman" panose="02020603050405020304" pitchFamily="18" charset="0"/>
                              </a:rPr>
                            </m:ctrlPr>
                          </m:naryPr>
                          <m:sub>
                            <m:r>
                              <a:rPr lang="en-US" altLang="zh-CN" i="1">
                                <a:latin typeface="Cambria Math" panose="02040503050406030204" pitchFamily="18" charset="0"/>
                                <a:cs typeface="Times New Roman" panose="02020603050405020304" pitchFamily="18" charset="0"/>
                              </a:rPr>
                              <m:t>𝑘</m:t>
                            </m:r>
                            <m:r>
                              <a:rPr lang="en-US" altLang="zh-CN" i="1">
                                <a:solidFill>
                                  <a:schemeClr val="tx1"/>
                                </a:solidFill>
                                <a:latin typeface="Cambria Math" panose="02040503050406030204" pitchFamily="18" charset="0"/>
                                <a:cs typeface="Times New Roman" panose="02020603050405020304" pitchFamily="18" charset="0"/>
                              </a:rPr>
                              <m:t>=1</m:t>
                            </m:r>
                          </m:sub>
                          <m:sup>
                            <m:sSub>
                              <m:sSubPr>
                                <m:ctrlPr>
                                  <a:rPr lang="en-US"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𝑠</m:t>
                                </m:r>
                              </m:sub>
                            </m:sSub>
                          </m:sup>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2−</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2</m:t>
                                    </m:r>
                                  </m:num>
                                  <m:den>
                                    <m:rad>
                                      <m:radPr>
                                        <m:degHide m:val="on"/>
                                        <m:ctrlPr>
                                          <a:rPr lang="en-US" altLang="zh-CN" i="1">
                                            <a:latin typeface="Cambria Math" panose="02040503050406030204" pitchFamily="18" charset="0"/>
                                            <a:cs typeface="Times New Roman" panose="02020603050405020304" pitchFamily="18" charset="0"/>
                                          </a:rPr>
                                        </m:ctrlPr>
                                      </m:radPr>
                                      <m:deg/>
                                      <m:e>
                                        <m:r>
                                          <a:rPr lang="en-US" altLang="zh-CN" i="1">
                                            <a:latin typeface="Cambria Math" panose="02040503050406030204" pitchFamily="18" charset="0"/>
                                            <a:cs typeface="Times New Roman" panose="02020603050405020304" pitchFamily="18" charset="0"/>
                                          </a:rPr>
                                          <m:t>𝑀</m:t>
                                        </m:r>
                                      </m:e>
                                    </m:rad>
                                  </m:den>
                                </m:f>
                              </m:num>
                              <m:den>
                                <m:func>
                                  <m:funcPr>
                                    <m:ctrlPr>
                                      <a:rPr lang="en-US" altLang="zh-CN" i="1">
                                        <a:latin typeface="Cambria Math" panose="02040503050406030204" pitchFamily="18" charset="0"/>
                                        <a:cs typeface="Times New Roman" panose="02020603050405020304" pitchFamily="18" charset="0"/>
                                      </a:rPr>
                                    </m:ctrlPr>
                                  </m:funcPr>
                                  <m:fName>
                                    <m:sSub>
                                      <m:sSubPr>
                                        <m:ctrlPr>
                                          <a:rPr lang="en-US" altLang="zh-CN" i="1">
                                            <a:latin typeface="Cambria Math" panose="02040503050406030204" pitchFamily="18" charset="0"/>
                                            <a:cs typeface="Times New Roman" panose="02020603050405020304" pitchFamily="18" charset="0"/>
                                          </a:rPr>
                                        </m:ctrlPr>
                                      </m:sSubPr>
                                      <m:e>
                                        <m:r>
                                          <m:rPr>
                                            <m:sty m:val="p"/>
                                          </m:rPr>
                                          <a:rPr lang="en-US" altLang="zh-CN">
                                            <a:latin typeface="Cambria Math" panose="02040503050406030204" pitchFamily="18" charset="0"/>
                                            <a:cs typeface="Times New Roman" panose="02020603050405020304" pitchFamily="18" charset="0"/>
                                          </a:rPr>
                                          <m:t>log</m:t>
                                        </m:r>
                                      </m:e>
                                      <m:sub>
                                        <m:r>
                                          <a:rPr lang="en-US" altLang="zh-CN" i="1">
                                            <a:latin typeface="Cambria Math" panose="02040503050406030204" pitchFamily="18" charset="0"/>
                                            <a:cs typeface="Times New Roman" panose="02020603050405020304" pitchFamily="18" charset="0"/>
                                          </a:rPr>
                                          <m:t>2</m:t>
                                        </m:r>
                                      </m:sub>
                                    </m:sSub>
                                  </m:fName>
                                  <m:e>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𝑀</m:t>
                                        </m:r>
                                      </m:e>
                                    </m:d>
                                  </m:e>
                                </m:func>
                              </m:den>
                            </m:f>
                            <m:d>
                              <m:dPr>
                                <m:ctrlPr>
                                  <a:rPr lang="en-US" altLang="zh-CN" i="1">
                                    <a:latin typeface="Cambria Math" panose="02040503050406030204" pitchFamily="18" charset="0"/>
                                    <a:cs typeface="Times New Roman" panose="02020603050405020304" pitchFamily="18" charset="0"/>
                                  </a:rPr>
                                </m:ctrlPr>
                              </m:dPr>
                              <m:e>
                                <m:f>
                                  <m:f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i="1">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2</m:t>
                                        </m:r>
                                        <m:r>
                                          <m:rPr>
                                            <m:sty m:val="p"/>
                                          </m:rPr>
                                          <a:rPr lang="en-US" altLang="zh-CN" i="1" dirty="0">
                                            <a:latin typeface="Cambria Math" panose="02040503050406030204" pitchFamily="18" charset="0"/>
                                            <a:cs typeface="Times New Roman" panose="02020603050405020304" pitchFamily="18" charset="0"/>
                                          </a:rPr>
                                          <m:t>a</m:t>
                                        </m:r>
                                        <m:d>
                                          <m:dPr>
                                            <m:ctrlPr>
                                              <a:rPr lang="en-US" altLang="zh-CN" i="1" dirty="0">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𝑝</m:t>
                                                </m:r>
                                              </m:e>
                                              <m:sub>
                                                <m:r>
                                                  <a:rPr lang="en-US" altLang="zh-CN" i="1">
                                                    <a:latin typeface="Cambria Math" panose="02040503050406030204" pitchFamily="18" charset="0"/>
                                                    <a:cs typeface="Times New Roman" panose="02020603050405020304" pitchFamily="18" charset="0"/>
                                                  </a:rPr>
                                                  <m:t>𝑘</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e>
                                        </m:d>
                                      </m:num>
                                      <m:den>
                                        <m:r>
                                          <a:rPr lang="en-US" altLang="zh-CN" i="1" dirty="0">
                                            <a:latin typeface="Cambria Math" panose="02040503050406030204" pitchFamily="18" charset="0"/>
                                            <a:cs typeface="Times New Roman" panose="02020603050405020304" pitchFamily="18" charset="0"/>
                                          </a:rPr>
                                          <m:t>𝑏</m:t>
                                        </m:r>
                                        <m:d>
                                          <m:dPr>
                                            <m:ctrlPr>
                                              <a:rPr lang="en-US" altLang="zh-CN" i="1" dirty="0">
                                                <a:latin typeface="Cambria Math" panose="02040503050406030204" pitchFamily="18" charset="0"/>
                                                <a:cs typeface="Times New Roman" panose="02020603050405020304" pitchFamily="18" charset="0"/>
                                              </a:rPr>
                                            </m:ctrlPr>
                                          </m:dPr>
                                          <m:e>
                                            <m:r>
                                              <a:rPr lang="en-US" altLang="zh-CN" b="1">
                                                <a:latin typeface="Cambria Math" panose="02040503050406030204" pitchFamily="18" charset="0"/>
                                                <a:cs typeface="Times New Roman" panose="02020603050405020304" pitchFamily="18" charset="0"/>
                                              </a:rPr>
                                              <m:t>𝐩</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𝑘</m:t>
                                            </m:r>
                                            <m:r>
                                              <a:rPr lang="en-US" altLang="zh-CN" b="0" i="1"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𝑀</m:t>
                                            </m:r>
                                          </m:e>
                                        </m:d>
                                      </m:den>
                                    </m:f>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6</m:t>
                                    </m:r>
                                  </m:den>
                                </m:f>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3</m:t>
                                        </m:r>
                                        <m:r>
                                          <m:rPr>
                                            <m:sty m:val="p"/>
                                          </m:rPr>
                                          <a:rPr lang="en-US" altLang="zh-CN" i="1" dirty="0">
                                            <a:latin typeface="Cambria Math" panose="02040503050406030204" pitchFamily="18" charset="0"/>
                                            <a:cs typeface="Times New Roman" panose="02020603050405020304" pitchFamily="18" charset="0"/>
                                          </a:rPr>
                                          <m:t>a</m:t>
                                        </m:r>
                                        <m:d>
                                          <m:dPr>
                                            <m:ctrlPr>
                                              <a:rPr lang="en-US" altLang="zh-CN" i="1" dirty="0">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𝑝</m:t>
                                                </m:r>
                                              </m:e>
                                              <m:sub>
                                                <m:r>
                                                  <a:rPr lang="en-US" altLang="zh-CN" i="1">
                                                    <a:latin typeface="Cambria Math" panose="02040503050406030204" pitchFamily="18" charset="0"/>
                                                    <a:cs typeface="Times New Roman" panose="02020603050405020304" pitchFamily="18" charset="0"/>
                                                  </a:rPr>
                                                  <m:t>𝑘</m:t>
                                                </m:r>
                                              </m:sub>
                                            </m:sSub>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e>
                                        </m:d>
                                      </m:num>
                                      <m:den>
                                        <m:r>
                                          <a:rPr lang="en-US" altLang="zh-CN" i="1">
                                            <a:latin typeface="Cambria Math" panose="02040503050406030204" pitchFamily="18" charset="0"/>
                                            <a:cs typeface="Times New Roman" panose="02020603050405020304" pitchFamily="18" charset="0"/>
                                          </a:rPr>
                                          <m:t>2</m:t>
                                        </m:r>
                                        <m:r>
                                          <a:rPr lang="en-US" altLang="zh-CN" i="1" dirty="0">
                                            <a:latin typeface="Cambria Math" panose="02040503050406030204" pitchFamily="18" charset="0"/>
                                            <a:cs typeface="Times New Roman" panose="02020603050405020304" pitchFamily="18" charset="0"/>
                                          </a:rPr>
                                          <m:t>𝑏</m:t>
                                        </m:r>
                                        <m:d>
                                          <m:dPr>
                                            <m:ctrlPr>
                                              <a:rPr lang="en-US" altLang="zh-CN" i="1" dirty="0">
                                                <a:latin typeface="Cambria Math" panose="02040503050406030204" pitchFamily="18" charset="0"/>
                                                <a:cs typeface="Times New Roman" panose="02020603050405020304" pitchFamily="18" charset="0"/>
                                              </a:rPr>
                                            </m:ctrlPr>
                                          </m:dPr>
                                          <m:e>
                                            <m:r>
                                              <a:rPr lang="en-US" altLang="zh-CN" b="1">
                                                <a:latin typeface="Cambria Math" panose="02040503050406030204" pitchFamily="18" charset="0"/>
                                                <a:cs typeface="Times New Roman" panose="02020603050405020304" pitchFamily="18" charset="0"/>
                                              </a:rPr>
                                              <m:t>𝐩</m:t>
                                            </m:r>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𝑘</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𝑀</m:t>
                                            </m:r>
                                          </m:e>
                                        </m:d>
                                      </m:den>
                                    </m:f>
                                  </m:sup>
                                </m:sSup>
                              </m:e>
                            </m:d>
                          </m:e>
                        </m:nary>
                      </m:e>
                    </m:func>
                  </m:oMath>
                </a14:m>
                <a:endParaRPr lang="en-US" altLang="zh-CN" dirty="0">
                  <a:latin typeface="Times New Roman" panose="02020603050405020304" pitchFamily="18" charset="0"/>
                  <a:cs typeface="Times New Roman" panose="02020603050405020304" pitchFamily="18" charset="0"/>
                </a:endParaRPr>
              </a:p>
              <a:p>
                <a:pPr algn="just">
                  <a:lnSpc>
                    <a:spcPct val="130000"/>
                  </a:lnSpc>
                </a:pPr>
                <a:r>
                  <a:rPr lang="en-US" altLang="zh-CN" b="0" dirty="0">
                    <a:cs typeface="Times New Roman" panose="02020603050405020304" pitchFamily="18" charset="0"/>
                  </a:rPr>
                  <a:t>                                      </a:t>
                </a:r>
                <a14:m>
                  <m:oMath xmlns:m="http://schemas.openxmlformats.org/officeDocument/2006/math">
                    <m:r>
                      <m:rPr>
                        <m:sty m:val="p"/>
                      </m:rPr>
                      <a:rPr lang="en-US" altLang="zh-CN" b="0" i="0" smtClean="0">
                        <a:latin typeface="Cambria Math" panose="02040503050406030204" pitchFamily="18" charset="0"/>
                        <a:cs typeface="Times New Roman" panose="02020603050405020304" pitchFamily="18" charset="0"/>
                      </a:rPr>
                      <m:t>s</m:t>
                    </m:r>
                    <m:r>
                      <a:rPr lang="en-US" altLang="zh-CN" b="0" i="0" smtClean="0">
                        <a:latin typeface="Cambria Math" panose="02040503050406030204" pitchFamily="18" charset="0"/>
                        <a:cs typeface="Times New Roman" panose="02020603050405020304" pitchFamily="18" charset="0"/>
                      </a:rPr>
                      <m:t>.</m:t>
                    </m:r>
                    <m:r>
                      <m:rPr>
                        <m:sty m:val="p"/>
                      </m:rPr>
                      <a:rPr lang="en-US" altLang="zh-CN" b="0" i="0" smtClean="0">
                        <a:latin typeface="Cambria Math" panose="02040503050406030204" pitchFamily="18" charset="0"/>
                        <a:cs typeface="Times New Roman" panose="02020603050405020304" pitchFamily="18" charset="0"/>
                      </a:rPr>
                      <m:t>t</m:t>
                    </m:r>
                    <m:r>
                      <a:rPr lang="en-US" altLang="zh-CN" b="0" i="0" smtClean="0">
                        <a:latin typeface="Cambria Math" panose="02040503050406030204" pitchFamily="18" charset="0"/>
                        <a:cs typeface="Times New Roman" panose="02020603050405020304" pitchFamily="18" charset="0"/>
                      </a:rPr>
                      <m:t>. </m:t>
                    </m:r>
                    <m:nary>
                      <m:naryPr>
                        <m:chr m:val="∑"/>
                        <m:ctrlPr>
                          <a:rPr lang="en-US" altLang="zh-CN" b="0" i="1" smtClean="0">
                            <a:latin typeface="Cambria Math" panose="02040503050406030204" pitchFamily="18" charset="0"/>
                            <a:cs typeface="Times New Roman" panose="02020603050405020304" pitchFamily="18" charset="0"/>
                          </a:rPr>
                        </m:ctrlPr>
                      </m:naryPr>
                      <m:sub>
                        <m:r>
                          <m:rPr>
                            <m:brk m:alnAt="23"/>
                          </m:rPr>
                          <a:rPr lang="en-US" altLang="zh-CN" b="0" i="1" smtClean="0">
                            <a:latin typeface="Cambria Math" panose="02040503050406030204" pitchFamily="18" charset="0"/>
                            <a:cs typeface="Times New Roman" panose="02020603050405020304" pitchFamily="18" charset="0"/>
                          </a:rPr>
                          <m:t>𝑘</m:t>
                        </m:r>
                        <m:r>
                          <a:rPr lang="en-US" altLang="zh-CN" b="0" i="1" smtClean="0">
                            <a:latin typeface="Cambria Math" panose="02040503050406030204" pitchFamily="18" charset="0"/>
                            <a:cs typeface="Times New Roman" panose="02020603050405020304" pitchFamily="18" charset="0"/>
                          </a:rPr>
                          <m:t>=1</m:t>
                        </m:r>
                      </m:sub>
                      <m:sup>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𝑝</m:t>
                            </m:r>
                          </m:e>
                          <m:sub>
                            <m:r>
                              <a:rPr lang="en-US" altLang="zh-CN" i="1">
                                <a:latin typeface="Cambria Math" panose="02040503050406030204" pitchFamily="18" charset="0"/>
                                <a:cs typeface="Times New Roman" panose="02020603050405020304" pitchFamily="18" charset="0"/>
                              </a:rPr>
                              <m:t>𝑘</m:t>
                            </m:r>
                          </m:sub>
                        </m:sSub>
                      </m:e>
                    </m:nary>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𝑃</m:t>
                    </m:r>
                  </m:oMath>
                </a14:m>
                <a:endParaRPr lang="en-US" altLang="zh-CN" dirty="0">
                  <a:latin typeface="Times New Roman" panose="02020603050405020304" pitchFamily="18" charset="0"/>
                  <a:cs typeface="Times New Roman" panose="02020603050405020304" pitchFamily="18" charset="0"/>
                </a:endParaRPr>
              </a:p>
              <a:p>
                <a:pPr algn="just">
                  <a:lnSpc>
                    <a:spcPct val="130000"/>
                  </a:lnSpc>
                </a:pPr>
                <a:r>
                  <a:rPr lang="en-US" altLang="zh-CN" dirty="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𝑝</m:t>
                        </m:r>
                      </m:e>
                      <m:sub>
                        <m:r>
                          <a:rPr lang="en-US" altLang="zh-CN" i="1">
                            <a:latin typeface="Cambria Math" panose="02040503050406030204" pitchFamily="18" charset="0"/>
                            <a:cs typeface="Times New Roman" panose="02020603050405020304" pitchFamily="18" charset="0"/>
                          </a:rPr>
                          <m:t>𝑘</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b="0" i="1"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30000"/>
                  </a:lnSpc>
                </a:pPr>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r>
                      <a:rPr lang="en-US" altLang="zh-CN" sz="2000" b="0" i="1" dirty="0" smtClean="0">
                        <a:latin typeface="Cambria Math" panose="02040503050406030204" pitchFamily="18" charset="0"/>
                        <a:cs typeface="Times New Roman" panose="02020603050405020304" pitchFamily="18" charset="0"/>
                      </a:rPr>
                      <m:t>𝑎</m:t>
                    </m:r>
                    <m:d>
                      <m:dPr>
                        <m:ctrlPr>
                          <a:rPr lang="en-US" altLang="zh-CN" sz="2000" i="1" dirty="0" smtClean="0">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b="0" i="1" smtClean="0">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r>
                      <a:rPr lang="en-US" altLang="zh-CN" sz="2000" b="0" i="0" smtClean="0">
                        <a:latin typeface="Cambria Math" panose="02040503050406030204" pitchFamily="18" charset="0"/>
                        <a:cs typeface="Times New Roman" panose="02020603050405020304" pitchFamily="18" charset="0"/>
                      </a:rPr>
                      <m:t>=</m:t>
                    </m:r>
                    <m:d>
                      <m:dPr>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r>
                      <a:rPr lang="en-US" altLang="zh-CN" sz="2000" b="0" i="1" smtClean="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𝑏</m:t>
                    </m:r>
                    <m:d>
                      <m:dPr>
                        <m:ctrlPr>
                          <a:rPr lang="en-US" altLang="zh-CN" sz="2000" i="1" dirty="0">
                            <a:latin typeface="Cambria Math" panose="02040503050406030204" pitchFamily="18" charset="0"/>
                            <a:cs typeface="Times New Roman" panose="02020603050405020304" pitchFamily="18" charset="0"/>
                          </a:rPr>
                        </m:ctrlPr>
                      </m:dPr>
                      <m:e>
                        <m:r>
                          <a:rPr lang="en-US" altLang="zh-CN" sz="2000" b="1">
                            <a:latin typeface="Cambria Math" panose="02040503050406030204" pitchFamily="18" charset="0"/>
                            <a:cs typeface="Times New Roman" panose="02020603050405020304" pitchFamily="18" charset="0"/>
                          </a:rPr>
                          <m:t>𝐩</m:t>
                        </m:r>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𝑘</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𝑀</m:t>
                        </m:r>
                      </m:e>
                    </m:d>
                    <m:r>
                      <a:rPr lang="en-US" altLang="zh-CN" sz="2000" b="0" i="1" smtClean="0">
                        <a:latin typeface="Cambria Math" panose="02040503050406030204" pitchFamily="18" charset="0"/>
                        <a:cs typeface="Times New Roman" panose="02020603050405020304" pitchFamily="18" charset="0"/>
                      </a:rPr>
                      <m:t>=</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r>
                          <a:rPr lang="en-US" altLang="zh-CN" sz="2000" i="1">
                            <a:latin typeface="Cambria Math" panose="02040503050406030204" pitchFamily="18" charset="0"/>
                            <a:cs typeface="Times New Roman" panose="02020603050405020304" pitchFamily="18" charset="0"/>
                          </a:rPr>
                          <m:t>−1</m:t>
                        </m:r>
                      </m:e>
                    </m:d>
                    <m:d>
                      <m:dPr>
                        <m:ctrlPr>
                          <a:rPr lang="en-US" altLang="zh-CN" sz="2000" i="1">
                            <a:latin typeface="Cambria Math" panose="02040503050406030204" pitchFamily="18" charset="0"/>
                            <a:cs typeface="Times New Roman" panose="02020603050405020304" pitchFamily="18" charset="0"/>
                          </a:rPr>
                        </m:ctrlPr>
                      </m:dPr>
                      <m:e>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e>
                    </m:d>
                    <m:r>
                      <a:rPr lang="zh-CN" altLang="en-US" sz="2000"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下文中简写为</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𝑏</m:t>
                        </m:r>
                      </m:e>
                      <m:sub>
                        <m:r>
                          <a:rPr lang="en-US" altLang="zh-CN" sz="2000" b="0" i="1" smtClean="0">
                            <a:latin typeface="Cambria Math" panose="02040503050406030204" pitchFamily="18" charset="0"/>
                            <a:cs typeface="Times New Roman" panose="02020603050405020304" pitchFamily="18" charset="0"/>
                          </a:rPr>
                          <m:t>𝑘</m:t>
                        </m:r>
                      </m:sub>
                    </m:sSub>
                    <m:r>
                      <a:rPr lang="zh-CN" altLang="en-US" sz="2000" i="1">
                        <a:latin typeface="Cambria Math" panose="02040503050406030204" pitchFamily="18" charset="0"/>
                        <a:cs typeface="Times New Roman" panose="02020603050405020304" pitchFamily="18" charset="0"/>
                      </a:rPr>
                      <m:t>。</m:t>
                    </m:r>
                  </m:oMath>
                </a14:m>
                <a:endParaRPr lang="en-US" altLang="zh-CN" sz="2000" i="1"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t="-5167" r="-145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1AD73E2-9CAD-4E8D-99B2-7796638027D4}"/>
              </a:ext>
            </a:extLst>
          </p:cNvPr>
          <p:cNvSpPr txBox="1"/>
          <p:nvPr/>
        </p:nvSpPr>
        <p:spPr>
          <a:xfrm>
            <a:off x="571683" y="6211669"/>
            <a:ext cx="11394648"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M. </a:t>
            </a:r>
            <a:r>
              <a:rPr lang="en-US" altLang="zh-CN" dirty="0" err="1">
                <a:latin typeface="Times New Roman" panose="02020603050405020304" pitchFamily="18" charset="0"/>
                <a:cs typeface="Times New Roman" panose="02020603050405020304" pitchFamily="18" charset="0"/>
              </a:rPr>
              <a:t>Chiani</a:t>
            </a:r>
            <a:r>
              <a:rPr lang="en-US" altLang="zh-CN" dirty="0">
                <a:latin typeface="Times New Roman" panose="02020603050405020304" pitchFamily="18" charset="0"/>
                <a:cs typeface="Times New Roman" panose="02020603050405020304" pitchFamily="18" charset="0"/>
              </a:rPr>
              <a:t>, D. </a:t>
            </a:r>
            <a:r>
              <a:rPr lang="en-US" altLang="zh-CN" dirty="0" err="1">
                <a:latin typeface="Times New Roman" panose="02020603050405020304" pitchFamily="18" charset="0"/>
                <a:cs typeface="Times New Roman" panose="02020603050405020304" pitchFamily="18" charset="0"/>
              </a:rPr>
              <a:t>Dardari</a:t>
            </a:r>
            <a:r>
              <a:rPr lang="en-US" altLang="zh-CN" dirty="0">
                <a:latin typeface="Times New Roman" panose="02020603050405020304" pitchFamily="18" charset="0"/>
                <a:cs typeface="Times New Roman" panose="02020603050405020304" pitchFamily="18" charset="0"/>
              </a:rPr>
              <a:t>, and M. K. Simon, “New exponential bounds and approximations for the computation of error probability in fading channels,” IEEE Transactions on Wireless Communications, vol. 2, no. 4, pp. 840–845, Jul. 2003.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8446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BER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上述问题仍然是非凸问题，为了解决该问题，还需使用</a:t>
                </a:r>
                <a:r>
                  <a:rPr lang="zh-CN" altLang="en-US" sz="2000" dirty="0">
                    <a:solidFill>
                      <a:srgbClr val="FF0000"/>
                    </a:solidFill>
                    <a:latin typeface="Times New Roman" panose="02020603050405020304" pitchFamily="18" charset="0"/>
                    <a:cs typeface="Times New Roman" panose="02020603050405020304" pitchFamily="18" charset="0"/>
                  </a:rPr>
                  <a:t>二次转换技术</a:t>
                </a:r>
                <a:r>
                  <a:rPr lang="en-US" altLang="zh-CN" sz="2000" dirty="0">
                    <a:solidFill>
                      <a:srgbClr val="FF0000"/>
                    </a:solidFill>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将其转化为：</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func>
                      <m:funcPr>
                        <m:ctrlPr>
                          <a:rPr lang="en-US" altLang="zh-CN" sz="2000" i="1" smtClean="0">
                            <a:latin typeface="Cambria Math" panose="02040503050406030204" pitchFamily="18" charset="0"/>
                            <a:cs typeface="Times New Roman" panose="02020603050405020304" pitchFamily="18" charset="0"/>
                          </a:rPr>
                        </m:ctrlPr>
                      </m:funcPr>
                      <m:fName>
                        <m:limLow>
                          <m:limLowPr>
                            <m:ctrlPr>
                              <a:rPr lang="en-US" altLang="zh-CN" sz="2000" i="1">
                                <a:latin typeface="Cambria Math" panose="02040503050406030204" pitchFamily="18" charset="0"/>
                                <a:cs typeface="Times New Roman" panose="02020603050405020304" pitchFamily="18" charset="0"/>
                              </a:rPr>
                            </m:ctrlPr>
                          </m:limLowPr>
                          <m:e>
                            <m:r>
                              <m:rPr>
                                <m:sty m:val="p"/>
                              </m:rPr>
                              <a:rPr lang="en-US" altLang="zh-CN" sz="2000">
                                <a:latin typeface="Cambria Math" panose="02040503050406030204" pitchFamily="18" charset="0"/>
                                <a:cs typeface="Times New Roman" panose="02020603050405020304" pitchFamily="18" charset="0"/>
                              </a:rPr>
                              <m:t>min</m:t>
                            </m:r>
                          </m:e>
                          <m:lim>
                            <m:r>
                              <a:rPr lang="en-US" altLang="zh-CN" sz="2000" b="1">
                                <a:latin typeface="Cambria Math" panose="02040503050406030204" pitchFamily="18" charset="0"/>
                                <a:cs typeface="Times New Roman" panose="02020603050405020304" pitchFamily="18" charset="0"/>
                              </a:rPr>
                              <m:t>𝐩</m:t>
                            </m:r>
                            <m:r>
                              <a:rPr lang="en-US" altLang="zh-CN" sz="2000" b="1" i="0" smtClean="0">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𝐲</m:t>
                            </m:r>
                          </m:lim>
                        </m:limLow>
                      </m:fName>
                      <m:e>
                        <m:nary>
                          <m:naryPr>
                            <m:chr m:val="∑"/>
                            <m:ctrlPr>
                              <a:rPr lang="en-US" altLang="zh-CN" sz="2000" i="1" smtClean="0">
                                <a:solidFill>
                                  <a:schemeClr val="tx1"/>
                                </a:solidFill>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solidFill>
                                  <a:schemeClr val="tx1"/>
                                </a:solidFill>
                                <a:latin typeface="Cambria Math" panose="02040503050406030204" pitchFamily="18" charset="0"/>
                                <a:cs typeface="Times New Roman" panose="02020603050405020304" pitchFamily="18" charset="0"/>
                              </a:rPr>
                              <m:t>=1</m:t>
                            </m:r>
                          </m:sub>
                          <m:sup>
                            <m:sSub>
                              <m:sSubPr>
                                <m:ctrlP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𝑠</m:t>
                                </m:r>
                              </m:sub>
                            </m:sSub>
                          </m:sup>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2−</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2</m:t>
                                    </m:r>
                                  </m:num>
                                  <m:den>
                                    <m:rad>
                                      <m:radPr>
                                        <m:degHide m:val="on"/>
                                        <m:ctrlPr>
                                          <a:rPr lang="en-US" altLang="zh-CN" sz="2000" i="1">
                                            <a:latin typeface="Cambria Math" panose="02040503050406030204" pitchFamily="18" charset="0"/>
                                            <a:cs typeface="Times New Roman" panose="02020603050405020304" pitchFamily="18" charset="0"/>
                                          </a:rPr>
                                        </m:ctrlPr>
                                      </m:radPr>
                                      <m:deg/>
                                      <m:e>
                                        <m:r>
                                          <a:rPr lang="en-US" altLang="zh-CN" sz="2000" i="1">
                                            <a:latin typeface="Cambria Math" panose="02040503050406030204" pitchFamily="18" charset="0"/>
                                            <a:cs typeface="Times New Roman" panose="02020603050405020304" pitchFamily="18" charset="0"/>
                                          </a:rPr>
                                          <m:t>𝑀</m:t>
                                        </m:r>
                                      </m:e>
                                    </m:rad>
                                  </m:den>
                                </m:f>
                              </m:num>
                              <m:den>
                                <m:func>
                                  <m:funcPr>
                                    <m:ctrlPr>
                                      <a:rPr lang="en-US" altLang="zh-CN" sz="2000" i="1">
                                        <a:latin typeface="Cambria Math" panose="02040503050406030204" pitchFamily="18" charset="0"/>
                                        <a:cs typeface="Times New Roman" panose="02020603050405020304" pitchFamily="18" charset="0"/>
                                      </a:rPr>
                                    </m:ctrlPr>
                                  </m:funcPr>
                                  <m:fName>
                                    <m:sSub>
                                      <m:sSubPr>
                                        <m:ctrlPr>
                                          <a:rPr lang="en-US" altLang="zh-CN" sz="2000" i="1">
                                            <a:latin typeface="Cambria Math" panose="02040503050406030204" pitchFamily="18" charset="0"/>
                                            <a:cs typeface="Times New Roman" panose="02020603050405020304" pitchFamily="18" charset="0"/>
                                          </a:rPr>
                                        </m:ctrlPr>
                                      </m:sSubPr>
                                      <m:e>
                                        <m:r>
                                          <m:rPr>
                                            <m:sty m:val="p"/>
                                          </m:rPr>
                                          <a:rPr lang="en-US" altLang="zh-CN" sz="2000">
                                            <a:latin typeface="Cambria Math" panose="02040503050406030204" pitchFamily="18" charset="0"/>
                                            <a:cs typeface="Times New Roman" panose="02020603050405020304" pitchFamily="18" charset="0"/>
                                          </a:rPr>
                                          <m:t>log</m:t>
                                        </m:r>
                                      </m:e>
                                      <m:sub>
                                        <m:r>
                                          <a:rPr lang="en-US" altLang="zh-CN" sz="2000" i="1">
                                            <a:latin typeface="Cambria Math" panose="02040503050406030204" pitchFamily="18" charset="0"/>
                                            <a:cs typeface="Times New Roman" panose="02020603050405020304" pitchFamily="18" charset="0"/>
                                          </a:rPr>
                                          <m:t>2</m:t>
                                        </m:r>
                                      </m:sub>
                                    </m:sSub>
                                  </m:fName>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e>
                                    </m:d>
                                  </m:e>
                                </m:func>
                              </m:den>
                            </m:f>
                            <m:d>
                              <m:dPr>
                                <m:ctrlPr>
                                  <a:rPr lang="en-US" altLang="zh-CN" sz="2000" i="1">
                                    <a:latin typeface="Cambria Math" panose="02040503050406030204" pitchFamily="18" charset="0"/>
                                    <a:cs typeface="Times New Roman" panose="02020603050405020304" pitchFamily="18" charset="0"/>
                                  </a:rPr>
                                </m:ctrlPr>
                              </m:dPr>
                              <m:e>
                                <m:f>
                                  <m:f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𝑒</m:t>
                                    </m:r>
                                  </m:e>
                                  <m:sup>
                                    <m:sSubSup>
                                      <m:sSubSup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up>
                                    </m:sSubSup>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𝑏</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ad>
                                      <m:radPr>
                                        <m:degHide m:val="on"/>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e>
                                    </m:rad>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6</m:t>
                                    </m:r>
                                  </m:den>
                                </m:f>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𝑏</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b>
                                    </m:sSub>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3</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e>
                                    </m:rad>
                                  </m:sup>
                                </m:sSup>
                              </m:e>
                            </m:d>
                          </m:e>
                        </m:nary>
                      </m:e>
                    </m:func>
                  </m:oMath>
                </a14:m>
                <a:r>
                  <a:rPr lang="en-US" altLang="zh-CN" sz="2000" b="0" dirty="0">
                    <a:ea typeface="Cambria Math" panose="020405030504060302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m:rPr>
                        <m:sty m:val="p"/>
                      </m:rPr>
                      <a:rPr lang="en-US" altLang="zh-CN" sz="2000" b="0" i="0" smtClean="0">
                        <a:latin typeface="Cambria Math" panose="02040503050406030204" pitchFamily="18" charset="0"/>
                        <a:cs typeface="Times New Roman" panose="02020603050405020304" pitchFamily="18" charset="0"/>
                      </a:rPr>
                      <m:t>s</m:t>
                    </m:r>
                    <m:r>
                      <a:rPr lang="en-US" altLang="zh-CN" sz="2000" b="0" i="0"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t</m:t>
                    </m:r>
                    <m:r>
                      <a:rPr lang="en-US" altLang="zh-CN" sz="2000" b="0" i="0" smtClean="0">
                        <a:latin typeface="Cambria Math" panose="02040503050406030204" pitchFamily="18" charset="0"/>
                        <a:cs typeface="Times New Roman" panose="02020603050405020304" pitchFamily="18" charset="0"/>
                      </a:rPr>
                      <m:t>. </m:t>
                    </m:r>
                    <m:nary>
                      <m:naryPr>
                        <m:chr m:val="∑"/>
                        <m:ctrlPr>
                          <a:rPr lang="en-US" altLang="zh-CN" sz="2000" b="0" i="1" smtClean="0">
                            <a:latin typeface="Cambria Math" panose="02040503050406030204" pitchFamily="18" charset="0"/>
                            <a:cs typeface="Times New Roman" panose="02020603050405020304" pitchFamily="18" charset="0"/>
                          </a:rPr>
                        </m:ctrlPr>
                      </m:naryPr>
                      <m:sub>
                        <m:r>
                          <m:rPr>
                            <m:brk m:alnAt="23"/>
                          </m:rPr>
                          <a:rPr lang="en-US" altLang="zh-CN" sz="2000" b="0" i="1" smtClean="0">
                            <a:latin typeface="Cambria Math" panose="02040503050406030204" pitchFamily="18" charset="0"/>
                            <a:cs typeface="Times New Roman" panose="02020603050405020304" pitchFamily="18" charset="0"/>
                          </a:rPr>
                          <m:t>𝑘</m:t>
                        </m:r>
                        <m:r>
                          <a:rPr lang="en-US" altLang="zh-CN" sz="2000" b="0" i="1" smtClean="0">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e>
                    </m:nary>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𝑃</m:t>
                    </m:r>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000" b="0" i="1"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当</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𝐩</m:t>
                    </m:r>
                  </m:oMath>
                </a14:m>
                <a:r>
                  <a:rPr lang="zh-CN" altLang="en-US" sz="2000" dirty="0">
                    <a:latin typeface="Times New Roman" panose="02020603050405020304" pitchFamily="18" charset="0"/>
                    <a:cs typeface="Times New Roman" panose="02020603050405020304" pitchFamily="18" charset="0"/>
                  </a:rPr>
                  <a:t>固定时，辅助变量</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𝐲</m:t>
                    </m:r>
                  </m:oMath>
                </a14:m>
                <a:r>
                  <a:rPr lang="zh-CN" altLang="en-US" sz="2000" dirty="0">
                    <a:latin typeface="Times New Roman" panose="02020603050405020304" pitchFamily="18" charset="0"/>
                    <a:cs typeface="Times New Roman" panose="02020603050405020304" pitchFamily="18" charset="0"/>
                  </a:rPr>
                  <a:t>的更新方法如下：</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𝑦</m:t>
                          </m:r>
                        </m:e>
                        <m:sub>
                          <m:r>
                            <a:rPr lang="en-US" altLang="zh-CN" sz="2000" b="0" i="1" smtClean="0">
                              <a:latin typeface="Cambria Math" panose="02040503050406030204" pitchFamily="18" charset="0"/>
                              <a:cs typeface="Times New Roman" panose="02020603050405020304" pitchFamily="18" charset="0"/>
                            </a:rPr>
                            <m:t>𝑘</m:t>
                          </m:r>
                          <m:r>
                            <a:rPr lang="en-US" altLang="zh-CN" sz="2000" b="0" i="1" smtClean="0">
                              <a:latin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e>
                          </m:rad>
                        </m:num>
                        <m:den>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𝑏</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den>
                      </m:f>
                      <m:r>
                        <a:rPr lang="en-US" altLang="zh-CN"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𝑦</m:t>
                          </m:r>
                        </m:e>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,2</m:t>
                          </m:r>
                        </m:sub>
                      </m:sSub>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3</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e>
                          </m:rad>
                        </m:num>
                        <m:den>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𝑏</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den>
                      </m:f>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这样，上述关于</a:t>
                </a:r>
                <a14:m>
                  <m:oMath xmlns:m="http://schemas.openxmlformats.org/officeDocument/2006/math">
                    <m:r>
                      <a:rPr lang="en-US" altLang="zh-CN" sz="2000" b="1" smtClean="0">
                        <a:latin typeface="Cambria Math" panose="02040503050406030204" pitchFamily="18" charset="0"/>
                        <a:cs typeface="Times New Roman" panose="02020603050405020304" pitchFamily="18" charset="0"/>
                      </a:rPr>
                      <m:t>𝐩</m:t>
                    </m:r>
                  </m:oMath>
                </a14:m>
                <a:r>
                  <a:rPr lang="zh-CN" altLang="en-US" sz="2000" dirty="0">
                    <a:latin typeface="Times New Roman" panose="02020603050405020304" pitchFamily="18" charset="0"/>
                    <a:cs typeface="Times New Roman" panose="02020603050405020304" pitchFamily="18" charset="0"/>
                  </a:rPr>
                  <a:t>的问题就变成了一个凸问题，可以使用数值软件（如</a:t>
                </a:r>
                <a:r>
                  <a:rPr lang="en-US" altLang="zh-CN" sz="2000" dirty="0">
                    <a:latin typeface="Times New Roman" panose="02020603050405020304" pitchFamily="18" charset="0"/>
                    <a:cs typeface="Times New Roman" panose="02020603050405020304" pitchFamily="18" charset="0"/>
                  </a:rPr>
                  <a:t>CVX</a:t>
                </a:r>
                <a:r>
                  <a:rPr lang="zh-CN" altLang="en-US" sz="2000" dirty="0">
                    <a:latin typeface="Times New Roman" panose="02020603050405020304" pitchFamily="18" charset="0"/>
                    <a:cs typeface="Times New Roman" panose="02020603050405020304" pitchFamily="18" charset="0"/>
                  </a:rPr>
                  <a:t>）高效求解。</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527BDA3-9CDE-4F88-ADDA-5E3852F83B0D}"/>
              </a:ext>
            </a:extLst>
          </p:cNvPr>
          <p:cNvSpPr txBox="1"/>
          <p:nvPr/>
        </p:nvSpPr>
        <p:spPr>
          <a:xfrm>
            <a:off x="659606" y="6000161"/>
            <a:ext cx="10872788"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K. Shen and W. Yu, “Fractional Programming for Communication Systems—Part I: Power Control and Beamforming,” IEEE Transactions on Signal Processing, vol. 66, no. 10, pp. 2616–2630, May 2018.</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967715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R="0" indent="0" defTabSz="914400" fontAlgn="auto">
              <a:lnSpc>
                <a:spcPct val="100000"/>
              </a:lnSpc>
              <a:spcBef>
                <a:spcPts val="1000"/>
              </a:spcBef>
              <a:spcAft>
                <a:spcPts val="0"/>
              </a:spcAft>
              <a:buClrTx/>
              <a:buSzTx/>
              <a:buFont typeface="Arial" panose="020B0604020202020204" pitchFamily="34" charset="0"/>
              <a:buNone/>
            </a:pPr>
            <a:r>
              <a:rPr kumimoji="0" lang="zh-CN" altLang="en-US" sz="2000" b="1" i="0" kern="1200" cap="none" spc="0" normalizeH="0" baseline="0" noProof="0" dirty="0">
                <a:solidFill>
                  <a:srgbClr val="3D5864"/>
                </a:solidFill>
                <a:latin typeface="微软雅黑" panose="020B0503020204020204" charset="-122"/>
                <a:ea typeface="微软雅黑" panose="020B0503020204020204" charset="-122"/>
                <a:cs typeface="+mn-cs"/>
              </a:rPr>
              <a:t>问题求解（</a:t>
            </a:r>
            <a:r>
              <a:rPr kumimoji="0" lang="en-US" altLang="zh-CN" sz="2000" b="1" i="0" kern="1200" cap="none" spc="0" normalizeH="0" baseline="0" noProof="0" dirty="0">
                <a:solidFill>
                  <a:srgbClr val="3D5864"/>
                </a:solidFill>
                <a:latin typeface="微软雅黑" panose="020B0503020204020204" charset="-122"/>
                <a:ea typeface="微软雅黑" panose="020B0503020204020204" charset="-122"/>
                <a:cs typeface="+mn-cs"/>
              </a:rPr>
              <a:t>BER</a:t>
            </a:r>
            <a:r>
              <a:rPr kumimoji="0" lang="zh-CN" altLang="en-US" sz="2000" b="1" i="0" kern="1200" cap="none" spc="0" normalizeH="0" baseline="0" noProof="0" dirty="0">
                <a:solidFill>
                  <a:srgbClr val="3D5864"/>
                </a:solidFill>
                <a:latin typeface="微软雅黑" panose="020B0503020204020204" charset="-122"/>
                <a:ea typeface="微软雅黑" panose="020B0503020204020204" charset="-122"/>
                <a:cs typeface="+mn-cs"/>
              </a:rPr>
              <a:t>）</a:t>
            </a:r>
          </a:p>
        </p:txBody>
      </p:sp>
      <p:sp>
        <p:nvSpPr>
          <p:cNvPr id="8" name="文本框 7">
            <a:extLst>
              <a:ext uri="{FF2B5EF4-FFF2-40B4-BE49-F238E27FC236}">
                <a16:creationId xmlns:a16="http://schemas.microsoft.com/office/drawing/2014/main" id="{7B90808C-FA4A-4DCC-A0BF-8BC805D7C3AE}"/>
              </a:ext>
            </a:extLst>
          </p:cNvPr>
          <p:cNvSpPr txBox="1"/>
          <p:nvPr/>
        </p:nvSpPr>
        <p:spPr>
          <a:xfrm>
            <a:off x="630943" y="1090242"/>
            <a:ext cx="11175095" cy="5685074"/>
          </a:xfrm>
          <a:prstGeom prst="rect">
            <a:avLst/>
          </a:prstGeom>
          <a:noFill/>
        </p:spPr>
        <p:txBody>
          <a:bodyPr wrap="square">
            <a:noAutofit/>
          </a:bodyPr>
          <a:lstStyle/>
          <a:p>
            <a:pPr marL="285750" indent="-285750" algn="just">
              <a:buFont typeface="Wingdings" panose="05000000000000000000" pitchFamily="2" charset="2"/>
              <a:buChar char="p"/>
            </a:pPr>
            <a:endParaRPr lang="en-US" altLang="zh-CN" b="0" i="1" dirty="0">
              <a:solidFill>
                <a:srgbClr val="221815"/>
              </a:solidFill>
              <a:latin typeface="Cambria Math" panose="02040503050406030204" pitchFamily="18" charset="0"/>
              <a:ea typeface="Cambria Math" panose="02040503050406030204" pitchFamily="18" charset="0"/>
            </a:endParaRPr>
          </a:p>
          <a:p>
            <a:pPr algn="just"/>
            <a:endParaRPr lang="en-US" altLang="zh-CN" i="1" dirty="0">
              <a:solidFill>
                <a:srgbClr val="221815"/>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8ED34A4C-F71D-4AE4-805F-43F311FDFBE9}"/>
                  </a:ext>
                </a:extLst>
              </p:cNvPr>
              <p:cNvGraphicFramePr>
                <a:graphicFrameLocks noGrp="1"/>
              </p:cNvGraphicFramePr>
              <p:nvPr>
                <p:extLst>
                  <p:ext uri="{D42A27DB-BD31-4B8C-83A1-F6EECF244321}">
                    <p14:modId xmlns:p14="http://schemas.microsoft.com/office/powerpoint/2010/main" val="1308618209"/>
                  </p:ext>
                </p:extLst>
              </p:nvPr>
            </p:nvGraphicFramePr>
            <p:xfrm>
              <a:off x="2032000" y="2090481"/>
              <a:ext cx="8128000" cy="297249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168317614"/>
                        </a:ext>
                      </a:extLst>
                    </a:gridCol>
                  </a:tblGrid>
                  <a:tr h="370840">
                    <a:tc>
                      <a:txBody>
                        <a:bodyPr/>
                        <a:lstStyle/>
                        <a:p>
                          <a:r>
                            <a:rPr lang="zh-CN" altLang="en-US" dirty="0">
                              <a:latin typeface="Times New Roman" panose="02020603050405020304" pitchFamily="18" charset="0"/>
                              <a:cs typeface="Times New Roman" panose="02020603050405020304" pitchFamily="18" charset="0"/>
                            </a:rPr>
                            <a:t>算法一：误比特率和最小化的功率分配算法</a:t>
                          </a:r>
                        </a:p>
                      </a:txBody>
                      <a:tcPr/>
                    </a:tc>
                    <a:extLst>
                      <a:ext uri="{0D108BD9-81ED-4DB2-BD59-A6C34878D82A}">
                        <a16:rowId xmlns:a16="http://schemas.microsoft.com/office/drawing/2014/main" val="3003102647"/>
                      </a:ext>
                    </a:extLst>
                  </a:tr>
                  <a:tr h="370840">
                    <a:tc>
                      <a: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smtClean="0">
                                  <a:solidFill>
                                    <a:srgbClr val="221815"/>
                                  </a:solidFill>
                                  <a:latin typeface="Cambria Math" panose="02040503050406030204" pitchFamily="18" charset="0"/>
                                  <a:ea typeface="Cambria Math" panose="02040503050406030204" pitchFamily="18" charset="0"/>
                                </a:rPr>
                                <m:t>,∀</m:t>
                              </m:r>
                              <m:r>
                                <a:rPr lang="en-US" altLang="zh-CN" b="0" i="1" smtClean="0">
                                  <a:solidFill>
                                    <a:srgbClr val="221815"/>
                                  </a:solidFill>
                                  <a:latin typeface="Cambria Math" panose="02040503050406030204" pitchFamily="18" charset="0"/>
                                  <a:ea typeface="Cambria Math" panose="02040503050406030204" pitchFamily="18" charset="0"/>
                                </a:rPr>
                                <m:t>𝑘</m:t>
                              </m:r>
                              <m:r>
                                <a:rPr lang="en-US" altLang="zh-CN" b="0" i="0" smtClean="0">
                                  <a:solidFill>
                                    <a:srgbClr val="221815"/>
                                  </a:solidFill>
                                  <a:latin typeface="Cambria Math" panose="02040503050406030204" pitchFamily="18" charset="0"/>
                                  <a:ea typeface="Cambria Math" panose="02040503050406030204" pitchFamily="18" charset="0"/>
                                </a:rPr>
                                <m:t>,  </m:t>
                              </m:r>
                              <m:sSup>
                                <m:sSupPr>
                                  <m:ctrlPr>
                                    <a:rPr lang="en-US" altLang="zh-CN" i="1" smtClean="0">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r>
                                <a:rPr lang="en-US" altLang="zh-CN" b="0" i="0" smtClean="0">
                                  <a:latin typeface="Cambria Math" panose="02040503050406030204" pitchFamily="18" charset="0"/>
                                  <a:cs typeface="Times New Roman" panose="02020603050405020304" pitchFamily="18" charset="0"/>
                                </a:rPr>
                                <m:t>,  </m:t>
                              </m:r>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smtClean="0">
                                  <a:latin typeface="Cambria Math" panose="02040503050406030204" pitchFamily="18" charset="0"/>
                                  <a:cs typeface="Times New Roman" panose="02020603050405020304" pitchFamily="18" charset="0"/>
                                </a:rPr>
                                <m:t>𝑀</m:t>
                              </m:r>
                              <m:r>
                                <a:rPr lang="en-US" altLang="zh-CN" b="0"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𝑃</m:t>
                              </m:r>
                            </m:oMath>
                          </a14:m>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2696064"/>
                      </a:ext>
                    </a:extLst>
                  </a:tr>
                  <a:tr h="370840">
                    <a:tc>
                      <a:txBody>
                        <a:bodyPr/>
                        <a:lstStyle/>
                        <a:p>
                          <a:r>
                            <a:rPr lang="zh-CN" altLang="en-US" dirty="0">
                              <a:latin typeface="Times New Roman" panose="02020603050405020304" pitchFamily="18" charset="0"/>
                              <a:cs typeface="Times New Roman" panose="02020603050405020304" pitchFamily="18" charset="0"/>
                            </a:rPr>
                            <a:t>初始化</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800" b="1" smtClean="0">
                                  <a:latin typeface="Cambria Math" panose="02040503050406030204" pitchFamily="18" charset="0"/>
                                  <a:cs typeface="Times New Roman" panose="02020603050405020304" pitchFamily="18" charset="0"/>
                                </a:rPr>
                                <m:t>𝐩</m:t>
                              </m:r>
                            </m:oMath>
                          </a14:m>
                          <a:r>
                            <a:rPr lang="en-US" altLang="zh-CN" b="0" i="1" dirty="0">
                              <a:latin typeface="Times New Roman" panose="02020603050405020304" pitchFamily="18" charset="0"/>
                              <a:cs typeface="Times New Roman" panose="02020603050405020304" pitchFamily="18" charset="0"/>
                            </a:rPr>
                            <a:t> </a:t>
                          </a:r>
                          <a:r>
                            <a:rPr lang="zh-CN" altLang="en-US" b="0" i="0" dirty="0">
                              <a:latin typeface="Times New Roman" panose="02020603050405020304" pitchFamily="18" charset="0"/>
                              <a:cs typeface="Times New Roman" panose="02020603050405020304" pitchFamily="18" charset="0"/>
                            </a:rPr>
                            <a:t>为一个可行解</a:t>
                          </a:r>
                          <a:endParaRPr lang="en-US" altLang="zh-CN" b="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4240013"/>
                      </a:ext>
                    </a:extLst>
                  </a:tr>
                  <a:tr h="370840">
                    <a:tc>
                      <a:txBody>
                        <a:bodyPr/>
                        <a:lstStyle/>
                        <a:p>
                          <a:r>
                            <a:rPr lang="en-US" altLang="zh-CN" dirty="0">
                              <a:latin typeface="Times New Roman" panose="02020603050405020304" pitchFamily="18" charset="0"/>
                              <a:cs typeface="Times New Roman" panose="02020603050405020304" pitchFamily="18" charset="0"/>
                            </a:rPr>
                            <a:t>Repeat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6954716"/>
                      </a:ext>
                    </a:extLst>
                  </a:tr>
                  <a:tr h="370840">
                    <a:tc>
                      <a:txBody>
                        <a:bodyPr/>
                        <a:lstStyle/>
                        <a:p>
                          <a:r>
                            <a:rPr lang="zh-CN" altLang="en-US" baseline="0" dirty="0">
                              <a:solidFill>
                                <a:srgbClr val="221815"/>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kern="1200" dirty="0">
                              <a:solidFill>
                                <a:schemeClr val="dk1"/>
                              </a:solidFill>
                              <a:latin typeface="Times New Roman" panose="02020603050405020304" pitchFamily="18" charset="0"/>
                              <a:ea typeface="+mn-ea"/>
                              <a:cs typeface="Times New Roman" panose="02020603050405020304" pitchFamily="18" charset="0"/>
                            </a:rPr>
                            <a:t>更新</a:t>
                          </a:r>
                          <a14:m>
                            <m:oMath xmlns:m="http://schemas.openxmlformats.org/officeDocument/2006/math">
                              <m:r>
                                <a:rPr lang="en-US" altLang="zh-CN" sz="1800" b="1" i="0" smtClean="0">
                                  <a:latin typeface="Cambria Math" panose="02040503050406030204" pitchFamily="18" charset="0"/>
                                  <a:cs typeface="Times New Roman" panose="02020603050405020304" pitchFamily="18" charset="0"/>
                                </a:rPr>
                                <m:t>𝐲</m:t>
                              </m:r>
                            </m:oMath>
                          </a14:m>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50309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21815"/>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kern="1200" dirty="0">
                              <a:solidFill>
                                <a:schemeClr val="dk1"/>
                              </a:solidFill>
                              <a:latin typeface="Times New Roman" panose="02020603050405020304" pitchFamily="18" charset="0"/>
                              <a:ea typeface="+mn-ea"/>
                              <a:cs typeface="Times New Roman" panose="02020603050405020304" pitchFamily="18" charset="0"/>
                            </a:rPr>
                            <a:t>使用凸优化算法更新</a:t>
                          </a:r>
                          <a14:m>
                            <m:oMath xmlns:m="http://schemas.openxmlformats.org/officeDocument/2006/math">
                              <m:r>
                                <a:rPr lang="en-US" altLang="zh-CN" b="1" i="0" dirty="0" smtClean="0">
                                  <a:solidFill>
                                    <a:srgbClr val="221815"/>
                                  </a:solidFill>
                                  <a:latin typeface="Cambria Math" panose="02040503050406030204" pitchFamily="18" charset="0"/>
                                  <a:ea typeface="微软雅黑" panose="020B0503020204020204" pitchFamily="34" charset="-122"/>
                                  <a:cs typeface="Times New Roman" panose="02020603050405020304" pitchFamily="18" charset="0"/>
                                </a:rPr>
                                <m:t>𝐩</m:t>
                              </m:r>
                            </m:oMath>
                          </a14:m>
                          <a:endParaRPr lang="en-US" altLang="zh-CN" b="1"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8403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Until</a:t>
                          </a:r>
                          <a:r>
                            <a:rPr lang="en-US" altLang="zh-CN" baseline="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b="0" i="0" smtClean="0">
                                  <a:latin typeface="Cambria Math" panose="02040503050406030204" pitchFamily="18" charset="0"/>
                                </a:rPr>
                                <m:t>Convergence</m:t>
                              </m:r>
                            </m:oMath>
                          </a14:m>
                          <a:endParaRPr lang="en-US" altLang="zh-CN"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73993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输出：</a:t>
                          </a:r>
                          <a14:m>
                            <m:oMath xmlns:m="http://schemas.openxmlformats.org/officeDocument/2006/math">
                              <m:r>
                                <a:rPr lang="en-US" altLang="zh-CN" b="1" i="0" smtClean="0">
                                  <a:solidFill>
                                    <a:srgbClr val="221815"/>
                                  </a:solidFill>
                                  <a:latin typeface="Cambria Math" panose="02040503050406030204" pitchFamily="18" charset="0"/>
                                  <a:ea typeface="微软雅黑" panose="020B0503020204020204" pitchFamily="34" charset="-122"/>
                                </a:rPr>
                                <m:t>𝐩</m:t>
                              </m:r>
                            </m:oMath>
                          </a14:m>
                          <a:endParaRPr lang="en-US" altLang="zh-CN" b="1"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2361197"/>
                      </a:ext>
                    </a:extLst>
                  </a:tr>
                </a:tbl>
              </a:graphicData>
            </a:graphic>
          </p:graphicFrame>
        </mc:Choice>
        <mc:Fallback xmlns="">
          <p:graphicFrame>
            <p:nvGraphicFramePr>
              <p:cNvPr id="3" name="表格 3">
                <a:extLst>
                  <a:ext uri="{FF2B5EF4-FFF2-40B4-BE49-F238E27FC236}">
                    <a16:creationId xmlns:a16="http://schemas.microsoft.com/office/drawing/2014/main" id="{8ED34A4C-F71D-4AE4-805F-43F311FDFBE9}"/>
                  </a:ext>
                </a:extLst>
              </p:cNvPr>
              <p:cNvGraphicFramePr>
                <a:graphicFrameLocks noGrp="1"/>
              </p:cNvGraphicFramePr>
              <p:nvPr>
                <p:extLst>
                  <p:ext uri="{D42A27DB-BD31-4B8C-83A1-F6EECF244321}">
                    <p14:modId xmlns:p14="http://schemas.microsoft.com/office/powerpoint/2010/main" val="1308618209"/>
                  </p:ext>
                </p:extLst>
              </p:nvPr>
            </p:nvGraphicFramePr>
            <p:xfrm>
              <a:off x="2032000" y="2090481"/>
              <a:ext cx="8128000" cy="297249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168317614"/>
                        </a:ext>
                      </a:extLst>
                    </a:gridCol>
                  </a:tblGrid>
                  <a:tr h="370840">
                    <a:tc>
                      <a:txBody>
                        <a:bodyPr/>
                        <a:lstStyle/>
                        <a:p>
                          <a:r>
                            <a:rPr lang="zh-CN" altLang="en-US" dirty="0">
                              <a:latin typeface="Times New Roman" panose="02020603050405020304" pitchFamily="18" charset="0"/>
                              <a:cs typeface="Times New Roman" panose="02020603050405020304" pitchFamily="18" charset="0"/>
                            </a:rPr>
                            <a:t>算法一：误比特率和最小化的功率分配算法</a:t>
                          </a:r>
                        </a:p>
                      </a:txBody>
                      <a:tcPr/>
                    </a:tc>
                    <a:extLst>
                      <a:ext uri="{0D108BD9-81ED-4DB2-BD59-A6C34878D82A}">
                        <a16:rowId xmlns:a16="http://schemas.microsoft.com/office/drawing/2014/main" val="3003102647"/>
                      </a:ext>
                    </a:extLst>
                  </a:tr>
                  <a:tr h="376619">
                    <a:tc>
                      <a:txBody>
                        <a:bodyPr/>
                        <a:lstStyle/>
                        <a:p>
                          <a:endParaRPr lang="zh-CN"/>
                        </a:p>
                      </a:txBody>
                      <a:tcPr>
                        <a:blipFill>
                          <a:blip r:embed="rId3"/>
                          <a:stretch>
                            <a:fillRect l="-75" t="-106452" r="-300" b="-614516"/>
                          </a:stretch>
                        </a:blipFill>
                      </a:tcPr>
                    </a:tc>
                    <a:extLst>
                      <a:ext uri="{0D108BD9-81ED-4DB2-BD59-A6C34878D82A}">
                        <a16:rowId xmlns:a16="http://schemas.microsoft.com/office/drawing/2014/main" val="2862696064"/>
                      </a:ext>
                    </a:extLst>
                  </a:tr>
                  <a:tr h="370840">
                    <a:tc>
                      <a:txBody>
                        <a:bodyPr/>
                        <a:lstStyle/>
                        <a:p>
                          <a:endParaRPr lang="zh-CN"/>
                        </a:p>
                      </a:txBody>
                      <a:tcPr>
                        <a:blipFill>
                          <a:blip r:embed="rId3"/>
                          <a:stretch>
                            <a:fillRect l="-75" t="-209836" r="-300" b="-524590"/>
                          </a:stretch>
                        </a:blipFill>
                      </a:tcPr>
                    </a:tc>
                    <a:extLst>
                      <a:ext uri="{0D108BD9-81ED-4DB2-BD59-A6C34878D82A}">
                        <a16:rowId xmlns:a16="http://schemas.microsoft.com/office/drawing/2014/main" val="4104240013"/>
                      </a:ext>
                    </a:extLst>
                  </a:tr>
                  <a:tr h="370840">
                    <a:tc>
                      <a:txBody>
                        <a:bodyPr/>
                        <a:lstStyle/>
                        <a:p>
                          <a:r>
                            <a:rPr lang="en-US" altLang="zh-CN" dirty="0">
                              <a:latin typeface="Times New Roman" panose="02020603050405020304" pitchFamily="18" charset="0"/>
                              <a:cs typeface="Times New Roman" panose="02020603050405020304" pitchFamily="18" charset="0"/>
                            </a:rPr>
                            <a:t>Repeat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6954716"/>
                      </a:ext>
                    </a:extLst>
                  </a:tr>
                  <a:tr h="370840">
                    <a:tc>
                      <a:txBody>
                        <a:bodyPr/>
                        <a:lstStyle/>
                        <a:p>
                          <a:endParaRPr lang="zh-CN"/>
                        </a:p>
                      </a:txBody>
                      <a:tcPr>
                        <a:blipFill>
                          <a:blip r:embed="rId3"/>
                          <a:stretch>
                            <a:fillRect l="-75" t="-409836" r="-300" b="-324590"/>
                          </a:stretch>
                        </a:blipFill>
                      </a:tcPr>
                    </a:tc>
                    <a:extLst>
                      <a:ext uri="{0D108BD9-81ED-4DB2-BD59-A6C34878D82A}">
                        <a16:rowId xmlns:a16="http://schemas.microsoft.com/office/drawing/2014/main" val="3255030956"/>
                      </a:ext>
                    </a:extLst>
                  </a:tr>
                  <a:tr h="370840">
                    <a:tc>
                      <a:txBody>
                        <a:bodyPr/>
                        <a:lstStyle/>
                        <a:p>
                          <a:endParaRPr lang="zh-CN"/>
                        </a:p>
                      </a:txBody>
                      <a:tcPr>
                        <a:blipFill>
                          <a:blip r:embed="rId3"/>
                          <a:stretch>
                            <a:fillRect l="-75" t="-509836" r="-300" b="-224590"/>
                          </a:stretch>
                        </a:blipFill>
                      </a:tcPr>
                    </a:tc>
                    <a:extLst>
                      <a:ext uri="{0D108BD9-81ED-4DB2-BD59-A6C34878D82A}">
                        <a16:rowId xmlns:a16="http://schemas.microsoft.com/office/drawing/2014/main" val="268403733"/>
                      </a:ext>
                    </a:extLst>
                  </a:tr>
                  <a:tr h="370840">
                    <a:tc>
                      <a:txBody>
                        <a:bodyPr/>
                        <a:lstStyle/>
                        <a:p>
                          <a:endParaRPr lang="zh-CN"/>
                        </a:p>
                      </a:txBody>
                      <a:tcPr>
                        <a:blipFill>
                          <a:blip r:embed="rId3"/>
                          <a:stretch>
                            <a:fillRect l="-75" t="-609836" r="-300" b="-124590"/>
                          </a:stretch>
                        </a:blipFill>
                      </a:tcPr>
                    </a:tc>
                    <a:extLst>
                      <a:ext uri="{0D108BD9-81ED-4DB2-BD59-A6C34878D82A}">
                        <a16:rowId xmlns:a16="http://schemas.microsoft.com/office/drawing/2014/main" val="2973993218"/>
                      </a:ext>
                    </a:extLst>
                  </a:tr>
                  <a:tr h="370840">
                    <a:tc>
                      <a:txBody>
                        <a:bodyPr/>
                        <a:lstStyle/>
                        <a:p>
                          <a:endParaRPr lang="zh-CN"/>
                        </a:p>
                      </a:txBody>
                      <a:tcPr>
                        <a:blipFill>
                          <a:blip r:embed="rId3"/>
                          <a:stretch>
                            <a:fillRect l="-75" t="-709836" r="-300" b="-24590"/>
                          </a:stretch>
                        </a:blipFill>
                      </a:tcPr>
                    </a:tc>
                    <a:extLst>
                      <a:ext uri="{0D108BD9-81ED-4DB2-BD59-A6C34878D82A}">
                        <a16:rowId xmlns:a16="http://schemas.microsoft.com/office/drawing/2014/main" val="1102361197"/>
                      </a:ext>
                    </a:extLst>
                  </a:tr>
                </a:tbl>
              </a:graphicData>
            </a:graphic>
          </p:graphicFrame>
        </mc:Fallback>
      </mc:AlternateContent>
    </p:spTree>
    <p:extLst>
      <p:ext uri="{BB962C8B-B14F-4D97-AF65-F5344CB8AC3E}">
        <p14:creationId xmlns:p14="http://schemas.microsoft.com/office/powerpoint/2010/main" val="15103003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BER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性能的影响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仿真计算误差对</a:t>
            </a:r>
            <a:r>
              <a:rPr lang="en-US" altLang="zh-CN" sz="2000" dirty="0">
                <a:latin typeface="Times New Roman" panose="02020603050405020304" pitchFamily="18" charset="0"/>
                <a:cs typeface="Times New Roman" panose="02020603050405020304" pitchFamily="18" charset="0"/>
              </a:rPr>
              <a:t>BER</a:t>
            </a:r>
            <a:r>
              <a:rPr lang="zh-CN" altLang="en-US" sz="2000" dirty="0">
                <a:latin typeface="Times New Roman" panose="02020603050405020304" pitchFamily="18" charset="0"/>
                <a:cs typeface="Times New Roman" panose="02020603050405020304" pitchFamily="18" charset="0"/>
              </a:rPr>
              <a:t>性能的影响</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4D922144-A6FD-42C7-BF91-405B2CE3A948}"/>
              </a:ext>
            </a:extLst>
          </p:cNvPr>
          <p:cNvGraphicFramePr>
            <a:graphicFrameLocks noGrp="1"/>
          </p:cNvGraphicFramePr>
          <p:nvPr>
            <p:extLst>
              <p:ext uri="{D42A27DB-BD31-4B8C-83A1-F6EECF244321}">
                <p14:modId xmlns:p14="http://schemas.microsoft.com/office/powerpoint/2010/main" val="3623932792"/>
              </p:ext>
            </p:extLst>
          </p:nvPr>
        </p:nvGraphicFramePr>
        <p:xfrm>
          <a:off x="2035319" y="1875596"/>
          <a:ext cx="8121361" cy="3628128"/>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2532834932"/>
                    </a:ext>
                  </a:extLst>
                </a:gridCol>
                <a:gridCol w="4959062">
                  <a:extLst>
                    <a:ext uri="{9D8B030D-6E8A-4147-A177-3AD203B41FA5}">
                      <a16:colId xmlns:a16="http://schemas.microsoft.com/office/drawing/2014/main" val="3853266506"/>
                    </a:ext>
                  </a:extLst>
                </a:gridCol>
              </a:tblGrid>
              <a:tr h="396384">
                <a:tc gridSpan="2">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仿真参数设置</a:t>
                      </a:r>
                    </a:p>
                  </a:txBody>
                  <a:tcPr/>
                </a:tc>
                <a:tc hMerge="1">
                  <a:txBody>
                    <a:bodyPr/>
                    <a:lstStyle/>
                    <a:p>
                      <a:endParaRPr lang="zh-CN" altLang="en-US" dirty="0"/>
                    </a:p>
                  </a:txBody>
                  <a:tcPr/>
                </a:tc>
                <a:extLst>
                  <a:ext uri="{0D108BD9-81ED-4DB2-BD59-A6C34878D82A}">
                    <a16:rowId xmlns:a16="http://schemas.microsoft.com/office/drawing/2014/main" val="1916985367"/>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调制方式</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64QAM</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4215023606"/>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信道维度</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311631578"/>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信道类型</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瑞利信道</a:t>
                      </a:r>
                    </a:p>
                  </a:txBody>
                  <a:tcPr/>
                </a:tc>
                <a:extLst>
                  <a:ext uri="{0D108BD9-81ED-4DB2-BD59-A6C34878D82A}">
                    <a16:rowId xmlns:a16="http://schemas.microsoft.com/office/drawing/2014/main" val="3874296489"/>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流数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8/4/2</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328496553"/>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功率分配方式</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最小化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p>
                  </a:txBody>
                  <a:tcPr/>
                </a:tc>
                <a:extLst>
                  <a:ext uri="{0D108BD9-81ED-4DB2-BD59-A6C34878D82A}">
                    <a16:rowId xmlns:a16="http://schemas.microsoft.com/office/drawing/2014/main" val="1452940257"/>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计算误差方差</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816899462"/>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信道实现数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1e5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125734216"/>
                  </a:ext>
                </a:extLst>
              </a:tr>
              <a:tr h="341411">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性能指标</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p>
                  </a:txBody>
                  <a:tcPr/>
                </a:tc>
                <a:extLst>
                  <a:ext uri="{0D108BD9-81ED-4DB2-BD59-A6C34878D82A}">
                    <a16:rowId xmlns:a16="http://schemas.microsoft.com/office/drawing/2014/main" val="3625891486"/>
                  </a:ext>
                </a:extLst>
              </a:tr>
            </a:tbl>
          </a:graphicData>
        </a:graphic>
      </p:graphicFrame>
    </p:spTree>
    <p:extLst>
      <p:ext uri="{BB962C8B-B14F-4D97-AF65-F5344CB8AC3E}">
        <p14:creationId xmlns:p14="http://schemas.microsoft.com/office/powerpoint/2010/main" val="121113869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R="0" indent="0" defTabSz="914400" fontAlgn="auto">
              <a:lnSpc>
                <a:spcPct val="100000"/>
              </a:lnSpc>
              <a:spcBef>
                <a:spcPts val="1000"/>
              </a:spcBef>
              <a:spcAft>
                <a:spcPts val="0"/>
              </a:spcAft>
              <a:buClrTx/>
              <a:buSzTx/>
              <a:buFont typeface="Arial" panose="020B0604020202020204" pitchFamily="34" charset="0"/>
              <a:buNone/>
            </a:pPr>
            <a:r>
              <a:rPr kumimoji="0" lang="en-US" altLang="zh-CN" sz="2000" b="1" i="0" kern="1200" cap="none" spc="0" normalizeH="0" baseline="0" noProof="0" dirty="0">
                <a:solidFill>
                  <a:srgbClr val="3D5864"/>
                </a:solidFill>
                <a:latin typeface="微软雅黑" panose="020B0503020204020204" charset="-122"/>
                <a:ea typeface="微软雅黑" panose="020B0503020204020204" charset="-122"/>
                <a:cs typeface="+mn-cs"/>
              </a:rPr>
              <a:t>BER</a:t>
            </a:r>
            <a:r>
              <a:rPr kumimoji="0" lang="zh-CN" altLang="en-US" sz="2000" b="1" i="0" kern="1200" cap="none" spc="0" normalizeH="0" baseline="0" noProof="0" dirty="0">
                <a:solidFill>
                  <a:srgbClr val="3D5864"/>
                </a:solidFill>
                <a:latin typeface="微软雅黑" panose="020B0503020204020204" charset="-122"/>
                <a:ea typeface="微软雅黑" panose="020B0503020204020204" charset="-122"/>
                <a:cs typeface="+mn-cs"/>
              </a:rPr>
              <a:t>优化算法存在的问题</a:t>
            </a:r>
          </a:p>
        </p:txBody>
      </p:sp>
      <p:sp>
        <p:nvSpPr>
          <p:cNvPr id="8" name="文本框 7">
            <a:extLst>
              <a:ext uri="{FF2B5EF4-FFF2-40B4-BE49-F238E27FC236}">
                <a16:creationId xmlns:a16="http://schemas.microsoft.com/office/drawing/2014/main" id="{7B90808C-FA4A-4DCC-A0BF-8BC805D7C3AE}"/>
              </a:ext>
            </a:extLst>
          </p:cNvPr>
          <p:cNvSpPr txBox="1"/>
          <p:nvPr/>
        </p:nvSpPr>
        <p:spPr>
          <a:xfrm>
            <a:off x="630943" y="1090242"/>
            <a:ext cx="11175095" cy="5685074"/>
          </a:xfrm>
          <a:prstGeom prst="rect">
            <a:avLst/>
          </a:prstGeom>
          <a:noFill/>
        </p:spPr>
        <p:txBody>
          <a:bodyPr wrap="square">
            <a:noAutofit/>
          </a:bodyPr>
          <a:lstStyle/>
          <a:p>
            <a:pPr marL="285750" indent="-285750" algn="just">
              <a:buFont typeface="Wingdings" panose="05000000000000000000" pitchFamily="2" charset="2"/>
              <a:buChar char="p"/>
            </a:pPr>
            <a:endParaRPr lang="en-US" altLang="zh-CN" b="0" i="1" dirty="0">
              <a:solidFill>
                <a:srgbClr val="221815"/>
              </a:solidFill>
              <a:latin typeface="Cambria Math" panose="02040503050406030204" pitchFamily="18" charset="0"/>
              <a:ea typeface="Cambria Math" panose="02040503050406030204" pitchFamily="18" charset="0"/>
            </a:endParaRPr>
          </a:p>
          <a:p>
            <a:pPr algn="just"/>
            <a:endParaRPr lang="en-US" altLang="zh-CN" i="1" dirty="0">
              <a:solidFill>
                <a:srgbClr val="221815"/>
              </a:solidFill>
              <a:latin typeface="Cambria Math" panose="02040503050406030204" pitchFamily="18" charset="0"/>
              <a:ea typeface="Cambria Math" panose="02040503050406030204" pitchFamily="18" charset="0"/>
            </a:endParaRPr>
          </a:p>
        </p:txBody>
      </p:sp>
      <p:sp>
        <p:nvSpPr>
          <p:cNvPr id="5" name="文本框 4">
            <a:extLst>
              <a:ext uri="{FF2B5EF4-FFF2-40B4-BE49-F238E27FC236}">
                <a16:creationId xmlns:a16="http://schemas.microsoft.com/office/drawing/2014/main" id="{F9141A73-496E-4898-B694-822575B34054}"/>
              </a:ext>
            </a:extLst>
          </p:cNvPr>
          <p:cNvSpPr txBox="1"/>
          <p:nvPr/>
        </p:nvSpPr>
        <p:spPr>
          <a:xfrm>
            <a:off x="539444" y="1253764"/>
            <a:ext cx="9825327" cy="4751110"/>
          </a:xfrm>
          <a:prstGeom prst="rect">
            <a:avLst/>
          </a:prstGeom>
          <a:noFill/>
        </p:spPr>
        <p:txBody>
          <a:bodyPr wrap="square" rtlCol="0">
            <a:noAutofit/>
          </a:bodyPr>
          <a:lstStyle/>
          <a:p>
            <a:pPr marL="285750" indent="-285750" algn="just">
              <a:lnSpc>
                <a:spcPct val="200000"/>
              </a:lnSpc>
              <a:buFont typeface="Wingdings" panose="05000000000000000000" pitchFamily="2" charset="2"/>
              <a:buChar char="ü"/>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当前的优化算法需要进行二次转换和梯度迭代，计算复杂度和迭代次数均很难准确估计和预测，这使得我们</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难以预估迭代过程中低位宽计算带来的计算误差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我们希望寻找一种</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复杂度确定且较低的求解算法，最好是一个闭式求解算法</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，在这种情况下，</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功率分配矩阵求解过程中的低位宽计算带来的计算误差就可以忽略不计了</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ü"/>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889284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形成优化问题（</a:t>
            </a:r>
            <a:r>
              <a:rPr lang="en-US" altLang="zh-CN" sz="2000" b="1" dirty="0">
                <a:solidFill>
                  <a:srgbClr val="3D5864"/>
                </a:solidFill>
                <a:latin typeface="微软雅黑" panose="020B0503020204020204" charset="-122"/>
                <a:ea typeface="微软雅黑" panose="020B0503020204020204" charset="-122"/>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考虑系统设计准则是</a:t>
                </a:r>
                <a:r>
                  <a:rPr lang="zh-CN" altLang="en-US" sz="2000" dirty="0">
                    <a:solidFill>
                      <a:srgbClr val="FF0000"/>
                    </a:solidFill>
                    <a:latin typeface="Times New Roman" panose="02020603050405020304" pitchFamily="18" charset="0"/>
                    <a:cs typeface="Times New Roman" panose="02020603050405020304" pitchFamily="18" charset="0"/>
                  </a:rPr>
                  <a:t>最小化系统最大的</a:t>
                </a:r>
                <a:r>
                  <a:rPr lang="en-US" altLang="zh-CN" sz="2000" dirty="0">
                    <a:solidFill>
                      <a:srgbClr val="FF0000"/>
                    </a:solidFill>
                    <a:latin typeface="Times New Roman" panose="02020603050405020304" pitchFamily="18" charset="0"/>
                    <a:cs typeface="Times New Roman" panose="02020603050405020304" pitchFamily="18" charset="0"/>
                  </a:rPr>
                  <a:t>MSE</a:t>
                </a:r>
                <a:r>
                  <a:rPr lang="zh-CN" altLang="en-US" sz="2000" dirty="0">
                    <a:latin typeface="Times New Roman" panose="02020603050405020304" pitchFamily="18" charset="0"/>
                    <a:cs typeface="Times New Roman" panose="02020603050405020304" pitchFamily="18" charset="0"/>
                  </a:rPr>
                  <a:t>，即：</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func>
                      <m:funcPr>
                        <m:ctrlPr>
                          <a:rPr lang="en-US" altLang="zh-CN" sz="2000" i="1">
                            <a:latin typeface="Cambria Math" panose="02040503050406030204" pitchFamily="18" charset="0"/>
                            <a:cs typeface="Times New Roman" panose="02020603050405020304" pitchFamily="18" charset="0"/>
                          </a:rPr>
                        </m:ctrlPr>
                      </m:funcPr>
                      <m:fName>
                        <m:limLow>
                          <m:limLowPr>
                            <m:ctrlPr>
                              <a:rPr lang="en-US" altLang="zh-CN" sz="2000" i="1">
                                <a:latin typeface="Cambria Math" panose="02040503050406030204" pitchFamily="18" charset="0"/>
                                <a:cs typeface="Times New Roman" panose="02020603050405020304" pitchFamily="18" charset="0"/>
                              </a:rPr>
                            </m:ctrlPr>
                          </m:limLowPr>
                          <m:e>
                            <m:r>
                              <m:rPr>
                                <m:sty m:val="p"/>
                              </m:rPr>
                              <a:rPr lang="en-US" altLang="zh-CN" sz="2000">
                                <a:latin typeface="Cambria Math" panose="02040503050406030204" pitchFamily="18" charset="0"/>
                                <a:cs typeface="Times New Roman" panose="02020603050405020304" pitchFamily="18" charset="0"/>
                              </a:rPr>
                              <m:t>min</m:t>
                            </m:r>
                          </m:e>
                          <m:lim>
                            <m:r>
                              <a:rPr lang="en-US" altLang="zh-CN" sz="2000" b="1">
                                <a:latin typeface="Cambria Math" panose="02040503050406030204" pitchFamily="18" charset="0"/>
                                <a:cs typeface="Times New Roman" panose="02020603050405020304" pitchFamily="18" charset="0"/>
                              </a:rPr>
                              <m:t>𝐩</m:t>
                            </m:r>
                            <m:r>
                              <a:rPr lang="en-US" altLang="zh-CN" sz="2000" b="1" i="0"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𝑡</m:t>
                            </m:r>
                          </m:lim>
                        </m:limLow>
                      </m:fName>
                      <m:e>
                        <m:r>
                          <a:rPr lang="en-US" altLang="zh-CN" sz="2000" b="0" i="1" smtClean="0">
                            <a:latin typeface="Cambria Math" panose="02040503050406030204" pitchFamily="18" charset="0"/>
                            <a:cs typeface="Times New Roman" panose="02020603050405020304" pitchFamily="18" charset="0"/>
                          </a:rPr>
                          <m:t>𝑡</m:t>
                        </m:r>
                      </m:e>
                    </m:func>
                  </m:oMath>
                </a14:m>
                <a:endParaRPr lang="en-US" altLang="zh-CN" sz="2000" dirty="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r>
                      <m:rPr>
                        <m:sty m:val="p"/>
                      </m:rPr>
                      <a:rPr lang="en-US" altLang="zh-CN" sz="2000">
                        <a:latin typeface="Cambria Math" panose="02040503050406030204" pitchFamily="18" charset="0"/>
                        <a:cs typeface="Times New Roman" panose="02020603050405020304" pitchFamily="18" charset="0"/>
                      </a:rPr>
                      <m:t>s</m:t>
                    </m:r>
                    <m:r>
                      <a:rPr lang="en-US" altLang="zh-CN" sz="2000">
                        <a:latin typeface="Cambria Math" panose="02040503050406030204" pitchFamily="18" charset="0"/>
                        <a:cs typeface="Times New Roman" panose="02020603050405020304" pitchFamily="18" charset="0"/>
                      </a:rPr>
                      <m:t>.</m:t>
                    </m:r>
                    <m:r>
                      <m:rPr>
                        <m:sty m:val="p"/>
                      </m:rPr>
                      <a:rPr lang="en-US" altLang="zh-CN" sz="2000">
                        <a:latin typeface="Cambria Math" panose="02040503050406030204" pitchFamily="18" charset="0"/>
                        <a:cs typeface="Times New Roman" panose="02020603050405020304" pitchFamily="18" charset="0"/>
                      </a:rPr>
                      <m:t>t</m:t>
                    </m:r>
                    <m:r>
                      <a:rPr lang="en-US" altLang="zh-CN" sz="200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000" dirty="0">
                  <a:latin typeface="Cambria Math" panose="020405030504060302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e>
                    </m:nary>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𝜀</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000" i="1"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其中，</a:t>
                </a:r>
                <a:r>
                  <a:rPr lang="en-US" altLang="zh-CN" sz="2000" b="1" dirty="0">
                    <a:cs typeface="Times New Roman" panose="02020603050405020304" pitchFamily="18" charset="0"/>
                  </a:rPr>
                  <a:t> </a:t>
                </a:r>
                <a14:m>
                  <m:oMath xmlns:m="http://schemas.openxmlformats.org/officeDocument/2006/math">
                    <m:r>
                      <a:rPr lang="en-US" altLang="zh-CN" sz="2000" b="1" i="0">
                        <a:latin typeface="Cambria Math" panose="02040503050406030204" pitchFamily="18" charset="0"/>
                        <a:cs typeface="Times New Roman" panose="02020603050405020304" pitchFamily="18" charset="0"/>
                      </a:rPr>
                      <m:t>𝐩</m:t>
                    </m:r>
                    <m:r>
                      <a:rPr lang="en-US" altLang="zh-CN" sz="2000" b="1" i="0" smtClean="0">
                        <a:latin typeface="Cambria Math" panose="02040503050406030204" pitchFamily="18" charset="0"/>
                        <a:cs typeface="Times New Roman" panose="02020603050405020304" pitchFamily="18" charset="0"/>
                      </a:rPr>
                      <m:t>=</m:t>
                    </m:r>
                    <m:sSup>
                      <m:sSupPr>
                        <m:ctrlPr>
                          <a:rPr lang="en-US" altLang="zh-CN" sz="2000" i="1" smtClean="0">
                            <a:latin typeface="Cambria Math" panose="02040503050406030204" pitchFamily="18" charset="0"/>
                            <a:cs typeface="Times New Roman" panose="02020603050405020304" pitchFamily="18" charset="0"/>
                          </a:rPr>
                        </m:ctrlPr>
                      </m:sSupPr>
                      <m:e>
                        <m:d>
                          <m:dPr>
                            <m:begChr m:val="["/>
                            <m:endChr m:val="]"/>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𝑝</m:t>
                                </m:r>
                              </m:e>
                              <m:sub>
                                <m:r>
                                  <a:rPr lang="en-US" altLang="zh-CN" sz="2000" b="0" i="1">
                                    <a:latin typeface="Cambria Math" panose="02040503050406030204" pitchFamily="18" charset="0"/>
                                    <a:cs typeface="Times New Roman" panose="02020603050405020304" pitchFamily="18" charset="0"/>
                                  </a:rPr>
                                  <m:t>1</m:t>
                                </m:r>
                              </m:sub>
                            </m:sSub>
                            <m:r>
                              <a:rPr lang="en-US" altLang="zh-CN" sz="2000" b="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𝑝</m:t>
                                </m:r>
                              </m:e>
                              <m:sub>
                                <m:r>
                                  <a:rPr lang="en-US" altLang="zh-CN" sz="2000" b="0" i="1">
                                    <a:latin typeface="Cambria Math" panose="02040503050406030204" pitchFamily="18" charset="0"/>
                                    <a:cs typeface="Times New Roman" panose="02020603050405020304" pitchFamily="18" charset="0"/>
                                  </a:rPr>
                                  <m:t>2</m:t>
                                </m:r>
                              </m:sub>
                            </m:sSub>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𝑝</m:t>
                                </m:r>
                              </m:e>
                              <m:sub>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b="0" i="1">
                                        <a:latin typeface="Cambria Math" panose="02040503050406030204" pitchFamily="18" charset="0"/>
                                        <a:ea typeface="Cambria Math" panose="02040503050406030204" pitchFamily="18" charset="0"/>
                                        <a:cs typeface="Times New Roman" panose="02020603050405020304" pitchFamily="18" charset="0"/>
                                      </a:rPr>
                                      <m:t>𝑠</m:t>
                                    </m:r>
                                  </m:sub>
                                </m:sSub>
                              </m:sub>
                            </m:sSub>
                          </m:e>
                        </m:d>
                      </m:e>
                      <m:sup>
                        <m:r>
                          <a:rPr lang="en-US" altLang="zh-CN" sz="2000" b="0" i="1" smtClean="0">
                            <a:latin typeface="Cambria Math" panose="02040503050406030204" pitchFamily="18" charset="0"/>
                            <a:cs typeface="Times New Roman" panose="02020603050405020304" pitchFamily="18" charset="0"/>
                          </a:rPr>
                          <m:t>𝑇</m:t>
                        </m:r>
                      </m:sup>
                    </m:sSup>
                    <m:r>
                      <a:rPr lang="zh-CN" altLang="en-US"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𝜀</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是</m:t>
                    </m:r>
                  </m:oMath>
                </a14:m>
                <a:r>
                  <a:rPr lang="zh-CN" altLang="en-US" sz="2000" dirty="0">
                    <a:latin typeface="Times New Roman" panose="02020603050405020304" pitchFamily="18" charset="0"/>
                    <a:cs typeface="Times New Roman" panose="02020603050405020304" pitchFamily="18" charset="0"/>
                  </a:rPr>
                  <a:t>一个极小值。这个问题是一个凸问题，可以直接使用数值软件（如</a:t>
                </a:r>
                <a:r>
                  <a:rPr lang="en-US" altLang="zh-CN" sz="2000" dirty="0">
                    <a:latin typeface="Times New Roman" panose="02020603050405020304" pitchFamily="18" charset="0"/>
                    <a:cs typeface="Times New Roman" panose="02020603050405020304" pitchFamily="18" charset="0"/>
                  </a:rPr>
                  <a:t>CVX</a:t>
                </a:r>
                <a:r>
                  <a:rPr lang="zh-CN" altLang="en-US" sz="2000" dirty="0">
                    <a:latin typeface="Times New Roman" panose="02020603050405020304" pitchFamily="18" charset="0"/>
                    <a:cs typeface="Times New Roman" panose="02020603050405020304" pitchFamily="18" charset="0"/>
                  </a:rPr>
                  <a:t>）求解，但是数值算法计算复杂度较高，因此，下面使用</a:t>
                </a:r>
                <a:r>
                  <a:rPr lang="en-US" altLang="zh-CN" sz="2000" dirty="0">
                    <a:latin typeface="Times New Roman" panose="02020603050405020304" pitchFamily="18" charset="0"/>
                    <a:cs typeface="Times New Roman" panose="02020603050405020304" pitchFamily="18" charset="0"/>
                  </a:rPr>
                  <a:t>Lagrange</a:t>
                </a:r>
                <a:r>
                  <a:rPr lang="zh-CN" altLang="en-US" sz="2000" dirty="0">
                    <a:latin typeface="Times New Roman" panose="02020603050405020304" pitchFamily="18" charset="0"/>
                    <a:cs typeface="Times New Roman" panose="02020603050405020304" pitchFamily="18" charset="0"/>
                  </a:rPr>
                  <a:t>乘子法求解。</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r="-1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92112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首先，</a:t>
                </a:r>
                <a:r>
                  <a:rPr lang="en-US" altLang="zh-CN" sz="2000" dirty="0">
                    <a:latin typeface="Times New Roman" panose="02020603050405020304" pitchFamily="18" charset="0"/>
                    <a:cs typeface="Times New Roman" panose="02020603050405020304" pitchFamily="18" charset="0"/>
                  </a:rPr>
                  <a:t>Lagrange</a:t>
                </a:r>
                <a:r>
                  <a:rPr lang="zh-CN" altLang="en-US" sz="2000" dirty="0">
                    <a:latin typeface="Times New Roman" panose="02020603050405020304" pitchFamily="18" charset="0"/>
                    <a:cs typeface="Times New Roman" panose="02020603050405020304" pitchFamily="18" charset="0"/>
                  </a:rPr>
                  <a:t>函数可以表示为：</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ℒ</m:t>
                      </m:r>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a:latin typeface="Cambria Math" panose="02040503050406030204" pitchFamily="18" charset="0"/>
                              <a:cs typeface="Times New Roman" panose="02020603050405020304" pitchFamily="18" charset="0"/>
                            </a:rPr>
                            <m:t>𝐩</m:t>
                          </m:r>
                          <m:r>
                            <a:rPr lang="en-US" altLang="zh-CN" sz="2000" b="1"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𝜇</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𝜆</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𝑣</m:t>
                          </m:r>
                        </m:e>
                      </m:d>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𝑡</m:t>
                              </m:r>
                            </m:e>
                          </m:d>
                        </m:e>
                      </m:nary>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𝜇</m:t>
                      </m:r>
                      <m:d>
                        <m:d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e>
                          </m:nary>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r>
                            <m:rPr>
                              <m:nor/>
                            </m:rPr>
                            <a:rPr lang="en-US" altLang="zh-CN" sz="2000" dirty="0">
                              <a:latin typeface="Times New Roman" panose="02020603050405020304" pitchFamily="18" charset="0"/>
                              <a:cs typeface="Times New Roman" panose="02020603050405020304" pitchFamily="18" charset="0"/>
                            </a:rPr>
                            <m:t> </m:t>
                          </m:r>
                        </m:e>
                      </m:d>
                      <m:r>
                        <a:rPr lang="en-US" altLang="zh-CN" sz="2000" b="0" i="1" dirty="0" smtClean="0">
                          <a:latin typeface="Cambria Math" panose="02040503050406030204" pitchFamily="18" charset="0"/>
                          <a:cs typeface="Times New Roman" panose="02020603050405020304" pitchFamily="18" charset="0"/>
                        </a:rPr>
                        <m:t>−</m:t>
                      </m:r>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Sub>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𝜀</m:t>
                              </m:r>
                            </m:e>
                          </m:d>
                        </m:e>
                      </m:nary>
                    </m:oMath>
                  </m:oMathPara>
                </a14:m>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写出</a:t>
                </a:r>
                <a:r>
                  <a:rPr lang="en-US" altLang="zh-CN" sz="2000" dirty="0">
                    <a:latin typeface="Times New Roman" panose="02020603050405020304" pitchFamily="18" charset="0"/>
                    <a:cs typeface="Times New Roman" panose="02020603050405020304" pitchFamily="18" charset="0"/>
                  </a:rPr>
                  <a:t>KKT</a:t>
                </a:r>
                <a:r>
                  <a:rPr lang="zh-CN" altLang="en-US" sz="2000" dirty="0">
                    <a:latin typeface="Times New Roman" panose="02020603050405020304" pitchFamily="18" charset="0"/>
                    <a:cs typeface="Times New Roman" panose="02020603050405020304" pitchFamily="18" charset="0"/>
                  </a:rPr>
                  <a:t>条件：</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a:cs typeface="Times New Roman" panose="02020603050405020304" pitchFamily="18" charset="0"/>
                  </a:rPr>
                  <a:t>                                                                  </a:t>
                </a:r>
                <a14:m>
                  <m:oMath xmlns:m="http://schemas.openxmlformats.org/officeDocument/2006/math">
                    <m:nary>
                      <m:naryPr>
                        <m:chr m:val="∑"/>
                        <m:ctrlPr>
                          <a:rPr lang="en-US" altLang="zh-CN" sz="2000" i="1" smtClean="0">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Sup>
                          <m:sSubSup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up>
                        </m:sSubSup>
                      </m:e>
                    </m:nary>
                    <m:r>
                      <a:rPr lang="en-US" altLang="zh-CN" sz="2000" b="0" i="1"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P</m:t>
                    </m:r>
                  </m:oMath>
                </a14:m>
                <a:endParaRPr lang="en-US" altLang="zh-CN" sz="2000" b="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 ∀</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𝑡</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0,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𝑡</m:t>
                        </m:r>
                      </m:e>
                    </m:d>
                    <m:r>
                      <a:rPr lang="en-US" altLang="zh-CN" sz="2000" b="0" i="1" smtClean="0">
                        <a:latin typeface="Cambria Math" panose="02040503050406030204" pitchFamily="18" charset="0"/>
                        <a:cs typeface="Times New Roman" panose="02020603050405020304" pitchFamily="18" charset="0"/>
                      </a:rPr>
                      <m:t>=0</m:t>
                    </m:r>
                    <m:r>
                      <a:rPr lang="en-US" altLang="zh-CN" sz="2000" b="0" i="0"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d>
                                  <m:dPr>
                                    <m:ctrlPr>
                                      <a:rPr lang="en-US" altLang="zh-CN" sz="2000" i="1">
                                        <a:latin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e>
                                </m:d>
                              </m:e>
                              <m:sup>
                                <m:r>
                                  <a:rPr lang="en-US" altLang="zh-CN" sz="2000" i="1">
                                    <a:latin typeface="Cambria Math" panose="02040503050406030204" pitchFamily="18" charset="0"/>
                                    <a:cs typeface="Times New Roman" panose="02020603050405020304" pitchFamily="18" charset="0"/>
                                  </a:rPr>
                                  <m:t>2</m:t>
                                </m:r>
                              </m:sup>
                            </m:s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d>
                                  <m:dPr>
                                    <m:ctrlPr>
                                      <a:rPr lang="en-US" altLang="zh-CN" sz="2000" i="1">
                                        <a:latin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e>
                                </m:d>
                              </m:e>
                              <m:sup>
                                <m:r>
                                  <a:rPr lang="en-US" altLang="zh-CN" sz="2000" i="1">
                                    <a:latin typeface="Cambria Math" panose="02040503050406030204" pitchFamily="18" charset="0"/>
                                    <a:cs typeface="Times New Roman" panose="02020603050405020304" pitchFamily="18" charset="0"/>
                                  </a:rPr>
                                  <m:t>2</m:t>
                                </m:r>
                              </m:sup>
                            </m:s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e>
                    </m:d>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cs typeface="Times New Roman" panose="02020603050405020304" pitchFamily="18" charset="0"/>
                      </a:rPr>
                      <m:t>𝑘</m:t>
                    </m:r>
                  </m:oMath>
                </a14:m>
                <a:endParaRPr lang="en-US" altLang="zh-CN" sz="2000" i="1" dirty="0">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Sub>
                        </m:e>
                      </m:nary>
                      <m:r>
                        <a:rPr lang="en-US" altLang="zh-CN" sz="2000" b="0" i="1" smtClean="0">
                          <a:latin typeface="Cambria Math" panose="02040503050406030204" pitchFamily="18" charset="0"/>
                          <a:cs typeface="Times New Roman" panose="02020603050405020304" pitchFamily="18" charset="0"/>
                        </a:rPr>
                        <m:t>=1</m:t>
                      </m:r>
                    </m:oMath>
                  </m:oMathPara>
                </a14:m>
                <a:endParaRPr lang="en-US" altLang="zh-CN" sz="2000" i="1" dirty="0">
                  <a:latin typeface="Cambria Math" panose="020405030504060302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t="-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685283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使用反证法分析可得下列</a:t>
                </a:r>
                <a:r>
                  <a:rPr lang="zh-CN" altLang="en-US" sz="2000" dirty="0">
                    <a:solidFill>
                      <a:srgbClr val="FF0000"/>
                    </a:solidFill>
                    <a:latin typeface="Times New Roman" panose="02020603050405020304" pitchFamily="18" charset="0"/>
                    <a:cs typeface="Times New Roman" panose="02020603050405020304" pitchFamily="18" charset="0"/>
                  </a:rPr>
                  <a:t>不等式约束一定是</a:t>
                </a:r>
                <a:r>
                  <a:rPr lang="en-US" altLang="zh-CN" sz="2000" dirty="0">
                    <a:solidFill>
                      <a:srgbClr val="FF0000"/>
                    </a:solidFill>
                    <a:latin typeface="Times New Roman" panose="02020603050405020304" pitchFamily="18" charset="0"/>
                    <a:cs typeface="Times New Roman" panose="02020603050405020304" pitchFamily="18" charset="0"/>
                  </a:rPr>
                  <a:t>active</a:t>
                </a:r>
                <a:r>
                  <a:rPr lang="zh-CN" altLang="en-US" sz="2000" dirty="0">
                    <a:solidFill>
                      <a:srgbClr val="FF0000"/>
                    </a:solidFill>
                    <a:latin typeface="Times New Roman" panose="02020603050405020304" pitchFamily="18" charset="0"/>
                    <a:cs typeface="Times New Roman" panose="02020603050405020304" pitchFamily="18" charset="0"/>
                  </a:rPr>
                  <a:t>的</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𝑡</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zh-CN" altLang="en-US" sz="2000" dirty="0">
                    <a:latin typeface="Times New Roman" panose="02020603050405020304" pitchFamily="18" charset="0"/>
                    <a:ea typeface="Cambria Math" panose="02040503050406030204" pitchFamily="18" charset="0"/>
                    <a:cs typeface="Times New Roman" panose="02020603050405020304" pitchFamily="18" charset="0"/>
                  </a:rPr>
                  <a:t>这样，</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KKT</a:t>
                </a:r>
                <a:r>
                  <a:rPr lang="zh-CN" altLang="en-US" sz="2000" dirty="0">
                    <a:latin typeface="Times New Roman" panose="02020603050405020304" pitchFamily="18" charset="0"/>
                    <a:ea typeface="Cambria Math" panose="02040503050406030204" pitchFamily="18" charset="0"/>
                    <a:cs typeface="Times New Roman" panose="02020603050405020304" pitchFamily="18" charset="0"/>
                  </a:rPr>
                  <a:t>条件简化为：</a:t>
                </a:r>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Sup>
                            <m:sSubSup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up>
                          </m:sSubSup>
                        </m:e>
                      </m:nary>
                      <m:r>
                        <a:rPr lang="en-US" altLang="zh-CN" sz="2000" b="0" i="1"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P</m:t>
                      </m:r>
                    </m:oMath>
                  </m:oMathPara>
                </a14:m>
                <a:endParaRPr lang="en-US" altLang="zh-CN" sz="2000" b="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 ∀</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𝑡</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smtClean="0">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0, ∀</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
                        <m:d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d>
                                    <m:dPr>
                                      <m:ctrlPr>
                                        <a:rPr lang="en-US" altLang="zh-CN" sz="2000" i="1">
                                          <a:latin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e>
                                  </m:d>
                                </m:e>
                                <m:sup>
                                  <m:r>
                                    <a:rPr lang="en-US" altLang="zh-CN" sz="2000" i="1">
                                      <a:latin typeface="Cambria Math" panose="02040503050406030204" pitchFamily="18" charset="0"/>
                                      <a:cs typeface="Times New Roman" panose="02020603050405020304" pitchFamily="18" charset="0"/>
                                    </a:rPr>
                                    <m:t>2</m:t>
                                  </m:r>
                                </m:sup>
                              </m:s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sSup>
                                <m:sSupPr>
                                  <m:ctrlPr>
                                    <a:rPr lang="en-US" altLang="zh-CN" sz="2000" i="1">
                                      <a:latin typeface="Cambria Math" panose="02040503050406030204" pitchFamily="18" charset="0"/>
                                      <a:cs typeface="Times New Roman" panose="02020603050405020304" pitchFamily="18" charset="0"/>
                                    </a:rPr>
                                  </m:ctrlPr>
                                </m:sSupPr>
                                <m:e>
                                  <m:d>
                                    <m:dPr>
                                      <m:ctrlPr>
                                        <a:rPr lang="en-US" altLang="zh-CN" sz="2000" i="1">
                                          <a:latin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e>
                                  </m:d>
                                </m:e>
                                <m:sup>
                                  <m:r>
                                    <a:rPr lang="en-US" altLang="zh-CN" sz="2000" i="1">
                                      <a:latin typeface="Cambria Math" panose="02040503050406030204" pitchFamily="18" charset="0"/>
                                      <a:cs typeface="Times New Roman" panose="02020603050405020304" pitchFamily="18" charset="0"/>
                                    </a:rPr>
                                    <m:t>2</m:t>
                                  </m:r>
                                </m:sup>
                              </m:s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e>
                      </m:d>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𝜆</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m:t>
                          </m:r>
                        </m:sup>
                      </m:sSubSup>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cs typeface="Times New Roman" panose="02020603050405020304" pitchFamily="18" charset="0"/>
                        </a:rPr>
                        <m:t>𝑘</m:t>
                      </m:r>
                    </m:oMath>
                  </m:oMathPara>
                </a14:m>
                <a:endParaRPr lang="en-US" altLang="zh-CN" sz="2000" i="1" dirty="0">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altLang="zh-CN" sz="2000" i="1" smtClean="0">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𝑘</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Sub>
                        </m:e>
                      </m:nary>
                      <m:r>
                        <a:rPr lang="en-US" altLang="zh-CN" sz="2000" b="0" i="1" smtClean="0">
                          <a:latin typeface="Cambria Math" panose="02040503050406030204" pitchFamily="18" charset="0"/>
                          <a:cs typeface="Times New Roman" panose="02020603050405020304" pitchFamily="18" charset="0"/>
                        </a:rPr>
                        <m:t>=1</m:t>
                      </m:r>
                    </m:oMath>
                  </m:oMathPara>
                </a14:m>
                <a:endParaRPr lang="en-US" altLang="zh-CN" sz="2000" i="1" dirty="0">
                  <a:latin typeface="Cambria Math" panose="02040503050406030204" pitchFamily="18" charset="0"/>
                  <a:cs typeface="Times New Roman" panose="02020603050405020304" pitchFamily="18" charset="0"/>
                </a:endParaRPr>
              </a:p>
              <a:p>
                <a:pPr algn="just"/>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t="-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66756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回顾预编码仿真结果</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9" name="文本框 8">
            <a:extLst>
              <a:ext uri="{FF2B5EF4-FFF2-40B4-BE49-F238E27FC236}">
                <a16:creationId xmlns:a16="http://schemas.microsoft.com/office/drawing/2014/main" id="{43F49877-16F9-4734-9C73-D86257DD9F27}"/>
              </a:ext>
            </a:extLst>
          </p:cNvPr>
          <p:cNvSpPr txBox="1"/>
          <p:nvPr/>
        </p:nvSpPr>
        <p:spPr>
          <a:xfrm>
            <a:off x="7498337" y="2113876"/>
            <a:ext cx="3994265" cy="3202842"/>
          </a:xfrm>
          <a:prstGeom prst="rect">
            <a:avLst/>
          </a:prstGeom>
          <a:noFill/>
        </p:spPr>
        <p:txBody>
          <a:bodyPr wrap="square" rtlCol="0">
            <a:noAutofit/>
          </a:bodyPr>
          <a:lstStyle/>
          <a:p>
            <a:pPr marL="285750" indent="-285750" algn="just">
              <a:lnSpc>
                <a:spcPct val="15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cs typeface="Times New Roman" panose="02020603050405020304" pitchFamily="18" charset="0"/>
              </a:rPr>
              <a:t>SVD</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预编码在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SVD</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计算过程中</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存在大量迭代</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，迭代会导致误差传播，进而不同计算精度会明显影响其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ü"/>
            </a:pPr>
            <a:r>
              <a:rPr lang="en-US" altLang="zh-CN" dirty="0">
                <a:latin typeface="Times New Roman" panose="02020603050405020304" pitchFamily="18" charset="0"/>
                <a:ea typeface="宋体" panose="02010600030101010101" pitchFamily="2" charset="-122"/>
                <a:cs typeface="Times New Roman" panose="02020603050405020304" pitchFamily="18" charset="0"/>
              </a:rPr>
              <a:t>ZF</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预编码</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存在闭式解</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，只需要计算一次，无需迭代，因而不同计算精度对其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BLER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性能的影响可以忽略。</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9022A06-15F9-466E-88CB-EAE51E746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89" y="1383176"/>
            <a:ext cx="6701642" cy="5129382"/>
          </a:xfrm>
          <a:prstGeom prst="rect">
            <a:avLst/>
          </a:prstGeom>
        </p:spPr>
      </p:pic>
      <p:sp>
        <p:nvSpPr>
          <p:cNvPr id="2" name="文本框 1">
            <a:extLst>
              <a:ext uri="{FF2B5EF4-FFF2-40B4-BE49-F238E27FC236}">
                <a16:creationId xmlns:a16="http://schemas.microsoft.com/office/drawing/2014/main" id="{E53461B7-12C0-4DD9-82DB-EAD89B1A3FFD}"/>
              </a:ext>
            </a:extLst>
          </p:cNvPr>
          <p:cNvSpPr txBox="1"/>
          <p:nvPr/>
        </p:nvSpPr>
        <p:spPr>
          <a:xfrm>
            <a:off x="3123784" y="6392760"/>
            <a:ext cx="7422777" cy="40011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a:solidFill>
                  <a:srgbClr val="FF0000"/>
                </a:solidFill>
              </a:rPr>
              <a:t>低位宽</a:t>
            </a:r>
            <a:r>
              <a:rPr lang="en-US" altLang="zh-CN" sz="2000" dirty="0">
                <a:solidFill>
                  <a:srgbClr val="FF0000"/>
                </a:solidFill>
              </a:rPr>
              <a:t>SVD</a:t>
            </a:r>
            <a:r>
              <a:rPr lang="zh-CN" altLang="en-US" sz="2000" dirty="0">
                <a:solidFill>
                  <a:srgbClr val="FF0000"/>
                </a:solidFill>
              </a:rPr>
              <a:t>预编码的性能损失主要来源于低位宽</a:t>
            </a:r>
            <a:r>
              <a:rPr lang="en-US" altLang="zh-CN" sz="2000" dirty="0">
                <a:solidFill>
                  <a:srgbClr val="FF0000"/>
                </a:solidFill>
              </a:rPr>
              <a:t>SVD</a:t>
            </a:r>
            <a:r>
              <a:rPr lang="zh-CN" altLang="en-US" sz="2000" dirty="0">
                <a:solidFill>
                  <a:srgbClr val="FF0000"/>
                </a:solidFill>
              </a:rPr>
              <a:t>算子。</a:t>
            </a:r>
          </a:p>
        </p:txBody>
      </p:sp>
    </p:spTree>
    <p:extLst>
      <p:ext uri="{BB962C8B-B14F-4D97-AF65-F5344CB8AC3E}">
        <p14:creationId xmlns:p14="http://schemas.microsoft.com/office/powerpoint/2010/main" val="244431965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解</a:t>
                </a:r>
                <a:r>
                  <a:rPr lang="en-US" altLang="zh-CN" sz="2000" dirty="0">
                    <a:latin typeface="Times New Roman" panose="02020603050405020304" pitchFamily="18" charset="0"/>
                    <a:cs typeface="Times New Roman" panose="02020603050405020304" pitchFamily="18" charset="0"/>
                  </a:rPr>
                  <a:t>KKT</a:t>
                </a:r>
                <a:r>
                  <a:rPr lang="zh-CN" altLang="en-US" sz="2000" dirty="0">
                    <a:latin typeface="Times New Roman" panose="02020603050405020304" pitchFamily="18" charset="0"/>
                    <a:cs typeface="Times New Roman" panose="02020603050405020304" pitchFamily="18" charset="0"/>
                  </a:rPr>
                  <a:t>条件可得</a:t>
                </a:r>
                <a:r>
                  <a:rPr lang="en-US" altLang="zh-CN" sz="2000" dirty="0">
                    <a:cs typeface="Times New Roman" panose="02020603050405020304" pitchFamily="18" charset="0"/>
                  </a:rPr>
                  <a:t> </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𝑡</m:t>
                        </m:r>
                      </m:e>
                      <m:sup>
                        <m:r>
                          <a:rPr lang="en-US" altLang="zh-CN" sz="2000" i="1">
                            <a:latin typeface="Cambria Math" panose="02040503050406030204" pitchFamily="18" charset="0"/>
                            <a:cs typeface="Times New Roman" panose="02020603050405020304" pitchFamily="18" charset="0"/>
                          </a:rPr>
                          <m:t>∗</m:t>
                        </m:r>
                      </m:sup>
                    </m:sSup>
                    <m:r>
                      <a:rPr lang="en-US" altLang="zh-CN" sz="2000" b="0" i="1" smtClean="0">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b="0" i="1" smtClean="0">
                        <a:latin typeface="Cambria Math" panose="02040503050406030204" pitchFamily="18" charset="0"/>
                        <a:cs typeface="Times New Roman" panose="02020603050405020304" pitchFamily="18" charset="0"/>
                      </a:rPr>
                      <m:t>𝑃</m:t>
                    </m:r>
                  </m:oMath>
                </a14:m>
                <a:r>
                  <a:rPr lang="zh-CN" altLang="en-US" sz="2000" dirty="0">
                    <a:latin typeface="Times New Roman" panose="02020603050405020304" pitchFamily="18" charset="0"/>
                    <a:cs typeface="Times New Roman" panose="02020603050405020304" pitchFamily="18" charset="0"/>
                  </a:rPr>
                  <a:t>，代入</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𝑡</m:t>
                        </m:r>
                      </m:e>
                      <m:sup>
                        <m:r>
                          <a:rPr lang="en-US" altLang="zh-CN" sz="2000" i="1">
                            <a:latin typeface="Cambria Math" panose="02040503050406030204" pitchFamily="18" charset="0"/>
                            <a:cs typeface="Times New Roman" panose="02020603050405020304" pitchFamily="18" charset="0"/>
                          </a:rPr>
                          <m:t>∗</m:t>
                        </m:r>
                      </m:sup>
                    </m:sSup>
                  </m:oMath>
                </a14:m>
                <a:r>
                  <a:rPr lang="zh-CN" altLang="en-US" sz="2000" dirty="0">
                    <a:latin typeface="Times New Roman" panose="02020603050405020304" pitchFamily="18" charset="0"/>
                    <a:cs typeface="Times New Roman" panose="02020603050405020304" pitchFamily="18" charset="0"/>
                  </a:rPr>
                  <a:t>，可得：</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bSup>
                      <m:r>
                        <a:rPr lang="en-US" altLang="zh-CN" sz="2000" b="0" i="0" smtClean="0">
                          <a:latin typeface="Cambria Math" panose="02040503050406030204" pitchFamily="18" charset="0"/>
                          <a:cs typeface="Times New Roman" panose="02020603050405020304" pitchFamily="18" charset="0"/>
                        </a:rPr>
                        <m:t>=</m:t>
                      </m:r>
                      <m:r>
                        <m:rPr>
                          <m:sty m:val="p"/>
                        </m:rPr>
                        <a:rPr lang="en-US" altLang="zh-CN" sz="2000" i="0" smtClean="0">
                          <a:latin typeface="Cambria Math" panose="02040503050406030204" pitchFamily="18" charset="0"/>
                          <a:cs typeface="Times New Roman" panose="02020603050405020304" pitchFamily="18" charset="0"/>
                        </a:rPr>
                        <m:t>max</m:t>
                      </m:r>
                      <m:d>
                        <m:dPr>
                          <m:begChr m:val="{"/>
                          <m:endChr m:val="}"/>
                          <m:ctrlPr>
                            <a:rPr lang="en-US" altLang="zh-CN" sz="2000" i="1" smtClean="0">
                              <a:latin typeface="Cambria Math" panose="02040503050406030204" pitchFamily="18" charset="0"/>
                              <a:cs typeface="Times New Roman" panose="02020603050405020304" pitchFamily="18" charset="0"/>
                            </a:rPr>
                          </m:ctrlPr>
                        </m:dPr>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num>
                            <m:den>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𝑃</m:t>
                              </m:r>
                            </m:den>
                          </m:f>
                          <m:r>
                            <a:rPr lang="en-US" altLang="zh-CN" sz="2000" b="0" i="1" smtClean="0">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US"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令：</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𝑓</m:t>
                      </m:r>
                      <m:d>
                        <m:dPr>
                          <m:ctrlPr>
                            <a:rPr lang="en-US" altLang="zh-CN" sz="2000" b="0" i="1" smtClean="0">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𝜇</m:t>
                          </m:r>
                        </m:e>
                      </m:d>
                      <m: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smtClean="0">
                              <a:latin typeface="Cambria Math" panose="02040503050406030204" pitchFamily="18" charset="0"/>
                              <a:cs typeface="Times New Roman" panose="02020603050405020304" pitchFamily="18" charset="0"/>
                            </a:rPr>
                          </m:ctrlPr>
                        </m:naryPr>
                        <m:sub>
                          <m:r>
                            <m:rPr>
                              <m:brk m:alnAt="23"/>
                            </m:rPr>
                            <a:rPr lang="en-US" altLang="zh-CN" sz="2000" b="0" i="1" smtClean="0">
                              <a:latin typeface="Cambria Math" panose="02040503050406030204" pitchFamily="18" charset="0"/>
                              <a:cs typeface="Times New Roman" panose="02020603050405020304" pitchFamily="18" charset="0"/>
                            </a:rPr>
                            <m:t>𝑘</m:t>
                          </m:r>
                          <m:r>
                            <a:rPr lang="en-US" altLang="zh-CN" sz="2000" b="0" i="1" smtClean="0">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r>
                            <m:rPr>
                              <m:sty m:val="p"/>
                            </m:rPr>
                            <a:rPr lang="en-US" altLang="zh-CN" sz="2000">
                              <a:latin typeface="Cambria Math" panose="02040503050406030204" pitchFamily="18" charset="0"/>
                              <a:cs typeface="Times New Roman" panose="02020603050405020304" pitchFamily="18" charset="0"/>
                            </a:rPr>
                            <m:t>max</m:t>
                          </m:r>
                          <m:d>
                            <m:dPr>
                              <m:begChr m:val="{"/>
                              <m:endChr m:val="}"/>
                              <m:ctrlPr>
                                <a:rPr lang="en-US" altLang="zh-CN" sz="2000" i="1">
                                  <a:latin typeface="Cambria Math" panose="02040503050406030204" pitchFamily="18" charset="0"/>
                                  <a:cs typeface="Times New Roman" panose="02020603050405020304" pitchFamily="18" charset="0"/>
                                </a:rPr>
                              </m:ctrlPr>
                            </m:dPr>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num>
                                <m:den>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𝑃</m:t>
                                  </m:r>
                                </m:den>
                              </m:f>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e>
                      </m:nary>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𝑓</m:t>
                    </m:r>
                    <m:d>
                      <m:dPr>
                        <m:ctrlPr>
                          <a:rPr lang="en-US" altLang="zh-CN" sz="2000" b="0" i="1" smtClean="0">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𝜇</m:t>
                        </m:r>
                      </m:e>
                    </m:d>
                    <m:r>
                      <a:rPr lang="zh-CN" altLang="en-US" sz="2000" i="1">
                        <a:latin typeface="Cambria Math" panose="02040503050406030204" pitchFamily="18" charset="0"/>
                        <a:cs typeface="Times New Roman" panose="02020603050405020304" pitchFamily="18" charset="0"/>
                      </a:rPr>
                      <m:t>是</m:t>
                    </m:r>
                  </m:oMath>
                </a14:m>
                <a:r>
                  <a:rPr lang="zh-CN" altLang="en-US" sz="2000" dirty="0">
                    <a:latin typeface="Times New Roman" panose="02020603050405020304" pitchFamily="18" charset="0"/>
                    <a:cs typeface="Times New Roman" panose="02020603050405020304" pitchFamily="18" charset="0"/>
                  </a:rPr>
                  <a:t>一个关于</a:t>
                </a:r>
                <a14:m>
                  <m:oMath xmlns:m="http://schemas.openxmlformats.org/officeDocument/2006/math">
                    <m:r>
                      <a:rPr lang="zh-CN" altLang="en-US" sz="2000" i="1">
                        <a:latin typeface="Cambria Math" panose="02040503050406030204" pitchFamily="18" charset="0"/>
                        <a:cs typeface="Times New Roman" panose="02020603050405020304" pitchFamily="18" charset="0"/>
                      </a:rPr>
                      <m:t>𝜇</m:t>
                    </m:r>
                  </m:oMath>
                </a14:m>
                <a:r>
                  <a:rPr lang="zh-CN" altLang="en-US" sz="2000" dirty="0">
                    <a:latin typeface="Times New Roman" panose="02020603050405020304" pitchFamily="18" charset="0"/>
                    <a:cs typeface="Times New Roman" panose="02020603050405020304" pitchFamily="18" charset="0"/>
                  </a:rPr>
                  <a:t>的分段</a:t>
                </a:r>
                <a:r>
                  <a:rPr lang="zh-CN" altLang="en-US" sz="2000" dirty="0">
                    <a:solidFill>
                      <a:srgbClr val="FF0000"/>
                    </a:solidFill>
                    <a:latin typeface="Times New Roman" panose="02020603050405020304" pitchFamily="18" charset="0"/>
                    <a:cs typeface="Times New Roman" panose="02020603050405020304" pitchFamily="18" charset="0"/>
                  </a:rPr>
                  <a:t>单调减</a:t>
                </a:r>
                <a:r>
                  <a:rPr lang="zh-CN" altLang="en-US" sz="2000" dirty="0">
                    <a:latin typeface="Times New Roman" panose="02020603050405020304" pitchFamily="18" charset="0"/>
                    <a:cs typeface="Times New Roman" panose="02020603050405020304" pitchFamily="18" charset="0"/>
                  </a:rPr>
                  <a:t>函数，因此具有唯一解，具体而言，可以使用</a:t>
                </a:r>
                <a:r>
                  <a:rPr lang="zh-CN" altLang="en-US" sz="2000" dirty="0">
                    <a:solidFill>
                      <a:srgbClr val="FF0000"/>
                    </a:solidFill>
                    <a:latin typeface="Times New Roman" panose="02020603050405020304" pitchFamily="18" charset="0"/>
                    <a:cs typeface="Times New Roman" panose="02020603050405020304" pitchFamily="18" charset="0"/>
                  </a:rPr>
                  <a:t>二分查找算法</a:t>
                </a:r>
                <a:r>
                  <a:rPr lang="zh-CN" altLang="en-US" sz="2000" dirty="0">
                    <a:latin typeface="Times New Roman" panose="02020603050405020304" pitchFamily="18" charset="0"/>
                    <a:cs typeface="Times New Roman" panose="02020603050405020304" pitchFamily="18" charset="0"/>
                  </a:rPr>
                  <a:t>找出满足</a:t>
                </a:r>
                <a14:m>
                  <m:oMath xmlns:m="http://schemas.openxmlformats.org/officeDocument/2006/math">
                    <m:r>
                      <a:rPr lang="en-US" altLang="zh-CN" sz="2000" i="1">
                        <a:latin typeface="Cambria Math" panose="02040503050406030204" pitchFamily="18" charset="0"/>
                        <a:cs typeface="Times New Roman" panose="02020603050405020304" pitchFamily="18" charset="0"/>
                      </a:rPr>
                      <m:t>𝑓</m:t>
                    </m:r>
                    <m:d>
                      <m:dPr>
                        <m:ctrlPr>
                          <a:rPr lang="en-US" altLang="zh-CN" sz="2000" i="1">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𝜇</m:t>
                        </m:r>
                      </m:e>
                    </m:d>
                    <m:r>
                      <a:rPr lang="en-US" altLang="zh-CN" sz="2000" b="0" i="1"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𝑃</m:t>
                    </m:r>
                  </m:oMath>
                </a14:m>
                <a:r>
                  <a:rPr lang="zh-CN" altLang="en-US" sz="2000" dirty="0">
                    <a:latin typeface="Times New Roman" panose="02020603050405020304" pitchFamily="18" charset="0"/>
                    <a:cs typeface="Times New Roman" panose="02020603050405020304" pitchFamily="18" charset="0"/>
                  </a:rPr>
                  <a:t>的解。</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解出</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𝜇</m:t>
                    </m:r>
                  </m:oMath>
                </a14:m>
                <a:r>
                  <a:rPr lang="zh-CN" altLang="en-US" sz="2000" dirty="0">
                    <a:latin typeface="Times New Roman" panose="02020603050405020304" pitchFamily="18" charset="0"/>
                    <a:cs typeface="Times New Roman" panose="02020603050405020304" pitchFamily="18" charset="0"/>
                  </a:rPr>
                  <a:t>，便可以使用</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i="1">
                        <a:latin typeface="Cambria Math" panose="02040503050406030204" pitchFamily="18" charset="0"/>
                        <a:cs typeface="Times New Roman" panose="02020603050405020304" pitchFamily="18" charset="0"/>
                      </a:rPr>
                      <m:t>=</m:t>
                    </m:r>
                    <m:r>
                      <m:rPr>
                        <m:sty m:val="p"/>
                      </m:rPr>
                      <a:rPr lang="en-US" altLang="zh-CN" sz="2000">
                        <a:latin typeface="Cambria Math" panose="02040503050406030204" pitchFamily="18" charset="0"/>
                        <a:cs typeface="Times New Roman" panose="02020603050405020304" pitchFamily="18" charset="0"/>
                      </a:rPr>
                      <m:t>max</m:t>
                    </m:r>
                    <m:d>
                      <m:dPr>
                        <m:begChr m:val="{"/>
                        <m:endChr m:val="}"/>
                        <m:ctrlPr>
                          <a:rPr lang="en-US" altLang="zh-CN" sz="2000" i="1">
                            <a:latin typeface="Cambria Math" panose="02040503050406030204" pitchFamily="18" charset="0"/>
                            <a:cs typeface="Times New Roman" panose="02020603050405020304" pitchFamily="18" charset="0"/>
                          </a:rPr>
                        </m:ctrlPr>
                      </m:dPr>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𝑃</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den>
                            </m:f>
                          </m:num>
                          <m:den>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𝜇</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𝑃</m:t>
                            </m:r>
                          </m:den>
                        </m:f>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𝜀</m:t>
                        </m:r>
                      </m:e>
                    </m:d>
                  </m:oMath>
                </a14:m>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出</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oMath>
                </a14:m>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r="-1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561446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 name="表格 3">
                <a:extLst>
                  <a:ext uri="{FF2B5EF4-FFF2-40B4-BE49-F238E27FC236}">
                    <a16:creationId xmlns:a16="http://schemas.microsoft.com/office/drawing/2014/main" id="{B204C47B-51EA-44BE-9101-4F98E85D887B}"/>
                  </a:ext>
                </a:extLst>
              </p:cNvPr>
              <p:cNvGraphicFramePr>
                <a:graphicFrameLocks noGrp="1"/>
              </p:cNvGraphicFramePr>
              <p:nvPr>
                <p:extLst>
                  <p:ext uri="{D42A27DB-BD31-4B8C-83A1-F6EECF244321}">
                    <p14:modId xmlns:p14="http://schemas.microsoft.com/office/powerpoint/2010/main" val="2678592334"/>
                  </p:ext>
                </p:extLst>
              </p:nvPr>
            </p:nvGraphicFramePr>
            <p:xfrm>
              <a:off x="2032000" y="2090482"/>
              <a:ext cx="8128000" cy="185997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168317614"/>
                        </a:ext>
                      </a:extLst>
                    </a:gridCol>
                  </a:tblGrid>
                  <a:tr h="370840">
                    <a:tc>
                      <a:txBody>
                        <a:bodyPr/>
                        <a:lstStyle/>
                        <a:p>
                          <a:r>
                            <a:rPr lang="zh-CN" altLang="en-US" dirty="0">
                              <a:latin typeface="Times New Roman" panose="02020603050405020304" pitchFamily="18" charset="0"/>
                              <a:cs typeface="Times New Roman" panose="02020603050405020304" pitchFamily="18" charset="0"/>
                            </a:rPr>
                            <a:t>算法二：最大均方误差最小化的功率分配算法</a:t>
                          </a:r>
                        </a:p>
                      </a:txBody>
                      <a:tcPr/>
                    </a:tc>
                    <a:extLst>
                      <a:ext uri="{0D108BD9-81ED-4DB2-BD59-A6C34878D82A}">
                        <a16:rowId xmlns:a16="http://schemas.microsoft.com/office/drawing/2014/main" val="3003102647"/>
                      </a:ext>
                    </a:extLst>
                  </a:tr>
                  <a:tr h="370840">
                    <a:tc>
                      <a: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smtClean="0">
                                  <a:solidFill>
                                    <a:srgbClr val="221815"/>
                                  </a:solidFill>
                                  <a:latin typeface="Cambria Math" panose="02040503050406030204" pitchFamily="18" charset="0"/>
                                  <a:ea typeface="Cambria Math" panose="02040503050406030204" pitchFamily="18" charset="0"/>
                                </a:rPr>
                                <m:t>,∀</m:t>
                              </m:r>
                              <m:r>
                                <a:rPr lang="en-US" altLang="zh-CN" b="0" i="1" smtClean="0">
                                  <a:solidFill>
                                    <a:srgbClr val="221815"/>
                                  </a:solidFill>
                                  <a:latin typeface="Cambria Math" panose="02040503050406030204" pitchFamily="18" charset="0"/>
                                  <a:ea typeface="Cambria Math" panose="02040503050406030204" pitchFamily="18" charset="0"/>
                                </a:rPr>
                                <m:t>𝑘</m:t>
                              </m:r>
                              <m:r>
                                <a:rPr lang="en-US" altLang="zh-CN" b="0" i="0" smtClean="0">
                                  <a:solidFill>
                                    <a:srgbClr val="221815"/>
                                  </a:solidFill>
                                  <a:latin typeface="Cambria Math" panose="02040503050406030204" pitchFamily="18" charset="0"/>
                                  <a:ea typeface="Cambria Math" panose="02040503050406030204" pitchFamily="18" charset="0"/>
                                </a:rPr>
                                <m:t>,  </m:t>
                              </m:r>
                              <m:sSup>
                                <m:sSupPr>
                                  <m:ctrlPr>
                                    <a:rPr lang="en-US" altLang="zh-CN" i="1" smtClean="0">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r>
                                <a:rPr lang="en-US" altLang="zh-CN" b="0" i="0" smtClean="0">
                                  <a:latin typeface="Cambria Math" panose="02040503050406030204" pitchFamily="18" charset="0"/>
                                  <a:cs typeface="Times New Roman" panose="02020603050405020304" pitchFamily="18" charset="0"/>
                                </a:rPr>
                                <m:t>,  </m:t>
                              </m:r>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𝑃</m:t>
                              </m:r>
                              <m:r>
                                <a:rPr lang="en-US" altLang="zh-CN" b="0" i="0" smtClean="0">
                                  <a:latin typeface="Cambria Math" panose="02040503050406030204" pitchFamily="18" charset="0"/>
                                  <a:cs typeface="Times New Roman" panose="02020603050405020304" pitchFamily="18" charset="0"/>
                                </a:rPr>
                                <m:t>,</m:t>
                              </m:r>
                              <m:r>
                                <a:rPr lang="zh-CN" altLang="en-US" sz="1800" i="1" smtClean="0">
                                  <a:latin typeface="Cambria Math" panose="02040503050406030204" pitchFamily="18" charset="0"/>
                                  <a:cs typeface="Times New Roman" panose="02020603050405020304" pitchFamily="18" charset="0"/>
                                </a:rPr>
                                <m:t>𝜀</m:t>
                              </m:r>
                            </m:oMath>
                          </a14:m>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26960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使用二分查找算法解出满足</a:t>
                          </a: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𝑓</m:t>
                              </m:r>
                              <m:d>
                                <m:dPr>
                                  <m:ctrlPr>
                                    <a:rPr lang="en-US" altLang="zh-CN" sz="1800" b="0" i="1" smtClean="0">
                                      <a:latin typeface="Cambria Math" panose="02040503050406030204" pitchFamily="18" charset="0"/>
                                      <a:cs typeface="Times New Roman" panose="02020603050405020304" pitchFamily="18" charset="0"/>
                                    </a:rPr>
                                  </m:ctrlPr>
                                </m:dPr>
                                <m:e>
                                  <m:r>
                                    <a:rPr lang="zh-CN" altLang="en-US" sz="1800" i="1">
                                      <a:latin typeface="Cambria Math" panose="02040503050406030204" pitchFamily="18" charset="0"/>
                                      <a:cs typeface="Times New Roman" panose="02020603050405020304" pitchFamily="18" charset="0"/>
                                    </a:rPr>
                                    <m:t>𝜇</m:t>
                                  </m:r>
                                </m:e>
                              </m:d>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𝑃</m:t>
                              </m:r>
                              <m:r>
                                <a:rPr lang="zh-CN" altLang="en-US" sz="1800" b="0" i="1" smtClean="0">
                                  <a:latin typeface="Cambria Math" panose="02040503050406030204" pitchFamily="18" charset="0"/>
                                  <a:cs typeface="Times New Roman" panose="02020603050405020304" pitchFamily="18" charset="0"/>
                                </a:rPr>
                                <m:t>的</m:t>
                              </m:r>
                              <m:r>
                                <a:rPr lang="zh-CN" altLang="en-US" sz="1800" i="1" smtClean="0">
                                  <a:latin typeface="Cambria Math" panose="02040503050406030204" pitchFamily="18" charset="0"/>
                                  <a:cs typeface="Times New Roman" panose="02020603050405020304" pitchFamily="18" charset="0"/>
                                </a:rPr>
                                <m:t>𝜇</m:t>
                              </m:r>
                            </m:oMath>
                          </a14:m>
                          <a:endParaRPr lang="zh-CN" altLang="en-US" dirty="0"/>
                        </a:p>
                      </a:txBody>
                      <a:tcPr/>
                    </a:tc>
                    <a:extLst>
                      <a:ext uri="{0D108BD9-81ED-4DB2-BD59-A6C34878D82A}">
                        <a16:rowId xmlns:a16="http://schemas.microsoft.com/office/drawing/2014/main" val="41042400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使用解出的</a:t>
                          </a:r>
                          <a14:m>
                            <m:oMath xmlns:m="http://schemas.openxmlformats.org/officeDocument/2006/math">
                              <m:r>
                                <a:rPr lang="zh-CN" altLang="en-US" sz="1800" i="1" smtClean="0">
                                  <a:latin typeface="Cambria Math" panose="02040503050406030204" pitchFamily="18" charset="0"/>
                                  <a:cs typeface="Times New Roman" panose="02020603050405020304" pitchFamily="18" charset="0"/>
                                </a:rPr>
                                <m:t>𝜇</m:t>
                              </m:r>
                            </m:oMath>
                          </a14:m>
                          <a:r>
                            <a:rPr lang="zh-CN" altLang="en-US" dirty="0"/>
                            <a:t>求解</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a:latin typeface="Cambria Math" panose="02040503050406030204" pitchFamily="18" charset="0"/>
                                    </a:rPr>
                                    <m:t>𝑝</m:t>
                                  </m:r>
                                </m:e>
                                <m:sub>
                                  <m:r>
                                    <a:rPr lang="en-US" altLang="zh-CN" sz="1800">
                                      <a:latin typeface="Cambria Math" panose="02040503050406030204" pitchFamily="18" charset="0"/>
                                    </a:rPr>
                                    <m:t>𝑘</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𝑘</m:t>
                              </m:r>
                            </m:oMath>
                          </a14:m>
                          <a:endParaRPr lang="zh-CN" altLang="en-US" dirty="0"/>
                        </a:p>
                      </a:txBody>
                      <a:tcPr/>
                    </a:tc>
                    <a:extLst>
                      <a:ext uri="{0D108BD9-81ED-4DB2-BD59-A6C34878D82A}">
                        <a16:rowId xmlns:a16="http://schemas.microsoft.com/office/drawing/2014/main" val="522726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输出：</a:t>
                          </a:r>
                          <a14:m>
                            <m:oMath xmlns:m="http://schemas.openxmlformats.org/officeDocument/2006/math">
                              <m:r>
                                <a:rPr lang="en-US" altLang="zh-CN" b="1" i="0" smtClean="0">
                                  <a:solidFill>
                                    <a:srgbClr val="221815"/>
                                  </a:solidFill>
                                  <a:latin typeface="Cambria Math" panose="02040503050406030204" pitchFamily="18" charset="0"/>
                                  <a:ea typeface="微软雅黑" panose="020B0503020204020204" pitchFamily="34" charset="-122"/>
                                </a:rPr>
                                <m:t>𝐩</m:t>
                              </m:r>
                            </m:oMath>
                          </a14:m>
                          <a:endParaRPr lang="en-US" altLang="zh-CN" b="1"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2361197"/>
                      </a:ext>
                    </a:extLst>
                  </a:tr>
                </a:tbl>
              </a:graphicData>
            </a:graphic>
          </p:graphicFrame>
        </mc:Choice>
        <mc:Fallback xmlns="">
          <p:graphicFrame>
            <p:nvGraphicFramePr>
              <p:cNvPr id="5" name="表格 3">
                <a:extLst>
                  <a:ext uri="{FF2B5EF4-FFF2-40B4-BE49-F238E27FC236}">
                    <a16:creationId xmlns:a16="http://schemas.microsoft.com/office/drawing/2014/main" id="{B204C47B-51EA-44BE-9101-4F98E85D887B}"/>
                  </a:ext>
                </a:extLst>
              </p:cNvPr>
              <p:cNvGraphicFramePr>
                <a:graphicFrameLocks noGrp="1"/>
              </p:cNvGraphicFramePr>
              <p:nvPr>
                <p:extLst>
                  <p:ext uri="{D42A27DB-BD31-4B8C-83A1-F6EECF244321}">
                    <p14:modId xmlns:p14="http://schemas.microsoft.com/office/powerpoint/2010/main" val="2678592334"/>
                  </p:ext>
                </p:extLst>
              </p:nvPr>
            </p:nvGraphicFramePr>
            <p:xfrm>
              <a:off x="2032000" y="2090482"/>
              <a:ext cx="8128000" cy="185997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168317614"/>
                        </a:ext>
                      </a:extLst>
                    </a:gridCol>
                  </a:tblGrid>
                  <a:tr h="370840">
                    <a:tc>
                      <a:txBody>
                        <a:bodyPr/>
                        <a:lstStyle/>
                        <a:p>
                          <a:r>
                            <a:rPr lang="zh-CN" altLang="en-US" dirty="0">
                              <a:latin typeface="Times New Roman" panose="02020603050405020304" pitchFamily="18" charset="0"/>
                              <a:cs typeface="Times New Roman" panose="02020603050405020304" pitchFamily="18" charset="0"/>
                            </a:rPr>
                            <a:t>算法二：最大均方误差最小化的功率分配算法</a:t>
                          </a:r>
                        </a:p>
                      </a:txBody>
                      <a:tcPr/>
                    </a:tc>
                    <a:extLst>
                      <a:ext uri="{0D108BD9-81ED-4DB2-BD59-A6C34878D82A}">
                        <a16:rowId xmlns:a16="http://schemas.microsoft.com/office/drawing/2014/main" val="3003102647"/>
                      </a:ext>
                    </a:extLst>
                  </a:tr>
                  <a:tr h="376619">
                    <a:tc>
                      <a:txBody>
                        <a:bodyPr/>
                        <a:lstStyle/>
                        <a:p>
                          <a:endParaRPr lang="zh-CN"/>
                        </a:p>
                      </a:txBody>
                      <a:tcPr>
                        <a:blipFill>
                          <a:blip r:embed="rId3"/>
                          <a:stretch>
                            <a:fillRect l="-75" t="-106452" r="-300" b="-319355"/>
                          </a:stretch>
                        </a:blipFill>
                      </a:tcPr>
                    </a:tc>
                    <a:extLst>
                      <a:ext uri="{0D108BD9-81ED-4DB2-BD59-A6C34878D82A}">
                        <a16:rowId xmlns:a16="http://schemas.microsoft.com/office/drawing/2014/main" val="2862696064"/>
                      </a:ext>
                    </a:extLst>
                  </a:tr>
                  <a:tr h="370840">
                    <a:tc>
                      <a:txBody>
                        <a:bodyPr/>
                        <a:lstStyle/>
                        <a:p>
                          <a:endParaRPr lang="zh-CN"/>
                        </a:p>
                      </a:txBody>
                      <a:tcPr>
                        <a:blipFill>
                          <a:blip r:embed="rId3"/>
                          <a:stretch>
                            <a:fillRect l="-75" t="-206452" r="-300" b="-219355"/>
                          </a:stretch>
                        </a:blipFill>
                      </a:tcPr>
                    </a:tc>
                    <a:extLst>
                      <a:ext uri="{0D108BD9-81ED-4DB2-BD59-A6C34878D82A}">
                        <a16:rowId xmlns:a16="http://schemas.microsoft.com/office/drawing/2014/main" val="4104240013"/>
                      </a:ext>
                    </a:extLst>
                  </a:tr>
                  <a:tr h="370840">
                    <a:tc>
                      <a:txBody>
                        <a:bodyPr/>
                        <a:lstStyle/>
                        <a:p>
                          <a:endParaRPr lang="zh-CN"/>
                        </a:p>
                      </a:txBody>
                      <a:tcPr>
                        <a:blipFill>
                          <a:blip r:embed="rId3"/>
                          <a:stretch>
                            <a:fillRect l="-75" t="-311475" r="-300" b="-122951"/>
                          </a:stretch>
                        </a:blipFill>
                      </a:tcPr>
                    </a:tc>
                    <a:extLst>
                      <a:ext uri="{0D108BD9-81ED-4DB2-BD59-A6C34878D82A}">
                        <a16:rowId xmlns:a16="http://schemas.microsoft.com/office/drawing/2014/main" val="522726466"/>
                      </a:ext>
                    </a:extLst>
                  </a:tr>
                  <a:tr h="370840">
                    <a:tc>
                      <a:txBody>
                        <a:bodyPr/>
                        <a:lstStyle/>
                        <a:p>
                          <a:endParaRPr lang="zh-CN"/>
                        </a:p>
                      </a:txBody>
                      <a:tcPr>
                        <a:blipFill>
                          <a:blip r:embed="rId3"/>
                          <a:stretch>
                            <a:fillRect l="-75" t="-411475" r="-300" b="-22951"/>
                          </a:stretch>
                        </a:blipFill>
                      </a:tcPr>
                    </a:tc>
                    <a:extLst>
                      <a:ext uri="{0D108BD9-81ED-4DB2-BD59-A6C34878D82A}">
                        <a16:rowId xmlns:a16="http://schemas.microsoft.com/office/drawing/2014/main" val="1102361197"/>
                      </a:ext>
                    </a:extLst>
                  </a:tr>
                </a:tbl>
              </a:graphicData>
            </a:graphic>
          </p:graphicFrame>
        </mc:Fallback>
      </mc:AlternateContent>
    </p:spTree>
    <p:extLst>
      <p:ext uri="{BB962C8B-B14F-4D97-AF65-F5344CB8AC3E}">
        <p14:creationId xmlns:p14="http://schemas.microsoft.com/office/powerpoint/2010/main" val="41379004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性能的影响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仿真计算误差对</a:t>
            </a:r>
            <a:r>
              <a:rPr lang="en-US" altLang="zh-CN" sz="2000" dirty="0">
                <a:latin typeface="Times New Roman" panose="02020603050405020304" pitchFamily="18" charset="0"/>
                <a:cs typeface="Times New Roman" panose="02020603050405020304" pitchFamily="18" charset="0"/>
              </a:rPr>
              <a:t>MSE</a:t>
            </a:r>
            <a:r>
              <a:rPr lang="zh-CN" altLang="en-US" sz="2000" dirty="0">
                <a:latin typeface="Times New Roman" panose="02020603050405020304" pitchFamily="18" charset="0"/>
                <a:cs typeface="Times New Roman" panose="02020603050405020304" pitchFamily="18" charset="0"/>
              </a:rPr>
              <a:t>性能的影响</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4D922144-A6FD-42C7-BF91-405B2CE3A948}"/>
              </a:ext>
            </a:extLst>
          </p:cNvPr>
          <p:cNvGraphicFramePr>
            <a:graphicFrameLocks noGrp="1"/>
          </p:cNvGraphicFramePr>
          <p:nvPr>
            <p:extLst>
              <p:ext uri="{D42A27DB-BD31-4B8C-83A1-F6EECF244321}">
                <p14:modId xmlns:p14="http://schemas.microsoft.com/office/powerpoint/2010/main" val="4145511616"/>
              </p:ext>
            </p:extLst>
          </p:nvPr>
        </p:nvGraphicFramePr>
        <p:xfrm>
          <a:off x="2035319" y="1875596"/>
          <a:ext cx="8121361" cy="3628128"/>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2532834932"/>
                    </a:ext>
                  </a:extLst>
                </a:gridCol>
                <a:gridCol w="4959062">
                  <a:extLst>
                    <a:ext uri="{9D8B030D-6E8A-4147-A177-3AD203B41FA5}">
                      <a16:colId xmlns:a16="http://schemas.microsoft.com/office/drawing/2014/main" val="3853266506"/>
                    </a:ext>
                  </a:extLst>
                </a:gridCol>
              </a:tblGrid>
              <a:tr h="396384">
                <a:tc gridSpan="2">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仿真参数设置</a:t>
                      </a:r>
                    </a:p>
                  </a:txBody>
                  <a:tcPr/>
                </a:tc>
                <a:tc hMerge="1">
                  <a:txBody>
                    <a:bodyPr/>
                    <a:lstStyle/>
                    <a:p>
                      <a:endParaRPr lang="zh-CN" altLang="en-US" dirty="0"/>
                    </a:p>
                  </a:txBody>
                  <a:tcPr/>
                </a:tc>
                <a:extLst>
                  <a:ext uri="{0D108BD9-81ED-4DB2-BD59-A6C34878D82A}">
                    <a16:rowId xmlns:a16="http://schemas.microsoft.com/office/drawing/2014/main" val="1916985367"/>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调制方式</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64QAM</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4215023606"/>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信道维度</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311631578"/>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信道类型</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瑞利信道</a:t>
                      </a:r>
                    </a:p>
                  </a:txBody>
                  <a:tcPr/>
                </a:tc>
                <a:extLst>
                  <a:ext uri="{0D108BD9-81ED-4DB2-BD59-A6C34878D82A}">
                    <a16:rowId xmlns:a16="http://schemas.microsoft.com/office/drawing/2014/main" val="3874296489"/>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流数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8/4/2</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328496553"/>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功率分配方式</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最小化最大</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MSE</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452940257"/>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计算误差方差</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816899462"/>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信道实现数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1e5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125734216"/>
                  </a:ext>
                </a:extLst>
              </a:tr>
              <a:tr h="341411">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性能指标</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最大</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MSE</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625891486"/>
                  </a:ext>
                </a:extLst>
              </a:tr>
            </a:tbl>
          </a:graphicData>
        </a:graphic>
      </p:graphicFrame>
    </p:spTree>
    <p:extLst>
      <p:ext uri="{BB962C8B-B14F-4D97-AF65-F5344CB8AC3E}">
        <p14:creationId xmlns:p14="http://schemas.microsoft.com/office/powerpoint/2010/main" val="165849982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仿真结果（</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DA03D7C-79C8-4209-B808-74DE17C72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521" y="995320"/>
            <a:ext cx="4401501" cy="3368873"/>
          </a:xfrm>
          <a:prstGeom prst="rect">
            <a:avLst/>
          </a:prstGeom>
        </p:spPr>
      </p:pic>
      <p:pic>
        <p:nvPicPr>
          <p:cNvPr id="9" name="图片 8">
            <a:extLst>
              <a:ext uri="{FF2B5EF4-FFF2-40B4-BE49-F238E27FC236}">
                <a16:creationId xmlns:a16="http://schemas.microsoft.com/office/drawing/2014/main" id="{8956EBED-F38B-4EDB-AEEB-1FC074ED5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87" y="995322"/>
            <a:ext cx="4401501" cy="3368873"/>
          </a:xfrm>
          <a:prstGeom prst="rect">
            <a:avLst/>
          </a:prstGeom>
        </p:spPr>
      </p:pic>
      <p:sp>
        <p:nvSpPr>
          <p:cNvPr id="11" name="文本框 10">
            <a:extLst>
              <a:ext uri="{FF2B5EF4-FFF2-40B4-BE49-F238E27FC236}">
                <a16:creationId xmlns:a16="http://schemas.microsoft.com/office/drawing/2014/main" id="{F61BD255-FB41-44BB-B383-C0BD36B0584F}"/>
              </a:ext>
            </a:extLst>
          </p:cNvPr>
          <p:cNvSpPr txBox="1"/>
          <p:nvPr/>
        </p:nvSpPr>
        <p:spPr>
          <a:xfrm>
            <a:off x="416954" y="4557859"/>
            <a:ext cx="6752131" cy="864653"/>
          </a:xfrm>
          <a:prstGeom prst="rect">
            <a:avLst/>
          </a:prstGeom>
          <a:noFill/>
        </p:spPr>
        <p:txBody>
          <a:bodyPr wrap="square" rtlCol="0">
            <a:noAutofit/>
          </a:bodyPr>
          <a:lstStyle/>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无计算误差的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性能好于考虑计算误差好于不考虑计算误差；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高流数情况下，考虑计算误差带来的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性能提高较明显，低流数情况下，考虑计算误差带来的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性能提高不明显。</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90E54FBA-68B4-4A17-B377-7EA81F3A7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5948" y="995319"/>
            <a:ext cx="4401501" cy="3368873"/>
          </a:xfrm>
          <a:prstGeom prst="rect">
            <a:avLst/>
          </a:prstGeom>
        </p:spPr>
      </p:pic>
    </p:spTree>
    <p:extLst>
      <p:ext uri="{BB962C8B-B14F-4D97-AF65-F5344CB8AC3E}">
        <p14:creationId xmlns:p14="http://schemas.microsoft.com/office/powerpoint/2010/main" val="275002198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形成优化问题（</a:t>
            </a:r>
            <a:r>
              <a:rPr lang="en-US" altLang="zh-CN" sz="2000" b="1" dirty="0">
                <a:solidFill>
                  <a:srgbClr val="3D5864"/>
                </a:solidFill>
                <a:latin typeface="微软雅黑" panose="020B0503020204020204" charset="-122"/>
                <a:ea typeface="微软雅黑" panose="020B0503020204020204" charset="-122"/>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r>
                      <a:rPr lang="zh-CN" altLang="en-US" sz="2000" i="1">
                        <a:latin typeface="Cambria Math" panose="02040503050406030204" pitchFamily="18" charset="0"/>
                        <a:cs typeface="Times New Roman" panose="02020603050405020304" pitchFamily="18" charset="0"/>
                      </a:rPr>
                      <m:t>个流</m:t>
                    </m:r>
                  </m:oMath>
                </a14:m>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SINR</a:t>
                </a:r>
                <a:r>
                  <a:rPr lang="zh-CN" altLang="en-US" sz="2000" dirty="0">
                    <a:latin typeface="Times New Roman" panose="02020603050405020304" pitchFamily="18" charset="0"/>
                    <a:cs typeface="Times New Roman" panose="02020603050405020304" pitchFamily="18" charset="0"/>
                  </a:rPr>
                  <a:t>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𝑆𝐼𝑁𝑅</m:t>
                          </m:r>
                        </m:e>
                        <m:sub>
                          <m:r>
                            <a:rPr lang="en-US" altLang="zh-CN" sz="2000" i="1">
                              <a:latin typeface="Cambria Math" panose="02040503050406030204" pitchFamily="18" charset="0"/>
                              <a:cs typeface="Times New Roman" panose="02020603050405020304" pitchFamily="18" charset="0"/>
                            </a:rPr>
                            <m:t>𝑘</m:t>
                          </m:r>
                        </m:sub>
                      </m:sSub>
                      <m:r>
                        <a:rPr lang="en-US" altLang="zh-CN" sz="2000" i="1">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考虑系统设计准则是</a:t>
                </a:r>
                <a:r>
                  <a:rPr lang="zh-CN" altLang="en-US" sz="2000" dirty="0">
                    <a:solidFill>
                      <a:srgbClr val="FF0000"/>
                    </a:solidFill>
                    <a:latin typeface="Times New Roman" panose="02020603050405020304" pitchFamily="18" charset="0"/>
                    <a:cs typeface="Times New Roman" panose="02020603050405020304" pitchFamily="18" charset="0"/>
                  </a:rPr>
                  <a:t>最大化最小的</a:t>
                </a:r>
                <a:r>
                  <a:rPr lang="en-US" altLang="zh-CN" sz="2000" dirty="0">
                    <a:solidFill>
                      <a:srgbClr val="FF0000"/>
                    </a:solidFill>
                    <a:latin typeface="Times New Roman" panose="02020603050405020304" pitchFamily="18" charset="0"/>
                    <a:cs typeface="Times New Roman" panose="02020603050405020304" pitchFamily="18" charset="0"/>
                  </a:rPr>
                  <a:t>SINR</a:t>
                </a:r>
                <a:r>
                  <a:rPr lang="zh-CN" altLang="en-US" sz="2000" dirty="0">
                    <a:latin typeface="Times New Roman" panose="02020603050405020304" pitchFamily="18" charset="0"/>
                    <a:cs typeface="Times New Roman" panose="02020603050405020304" pitchFamily="18" charset="0"/>
                  </a:rPr>
                  <a:t>，即：</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r>
                  <a:rPr lang="zh-CN" altLang="en-US" sz="2000" dirty="0">
                    <a:cs typeface="Times New Roman" panose="02020603050405020304" pitchFamily="18" charset="0"/>
                  </a:rPr>
                  <a:t>　　</a:t>
                </a:r>
                <a:r>
                  <a:rPr lang="en-US" altLang="zh-CN" sz="2000" dirty="0">
                    <a:cs typeface="Times New Roman" panose="02020603050405020304" pitchFamily="18" charset="0"/>
                  </a:rPr>
                  <a:t> </a:t>
                </a:r>
                <a14:m>
                  <m:oMath xmlns:m="http://schemas.openxmlformats.org/officeDocument/2006/math">
                    <m:func>
                      <m:funcPr>
                        <m:ctrlPr>
                          <a:rPr lang="en-US" altLang="zh-CN" sz="2000" i="1" smtClean="0">
                            <a:latin typeface="Cambria Math" panose="02040503050406030204" pitchFamily="18" charset="0"/>
                            <a:cs typeface="Times New Roman" panose="02020603050405020304" pitchFamily="18" charset="0"/>
                          </a:rPr>
                        </m:ctrlPr>
                      </m:funcPr>
                      <m:fName>
                        <m:limLow>
                          <m:limLowPr>
                            <m:ctrlPr>
                              <a:rPr lang="en-US" altLang="zh-CN" sz="2000" i="1">
                                <a:latin typeface="Cambria Math" panose="02040503050406030204" pitchFamily="18" charset="0"/>
                                <a:cs typeface="Times New Roman" panose="02020603050405020304" pitchFamily="18" charset="0"/>
                              </a:rPr>
                            </m:ctrlPr>
                          </m:limLowPr>
                          <m:e>
                            <m:r>
                              <m:rPr>
                                <m:sty m:val="p"/>
                              </m:rPr>
                              <a:rPr lang="en-US" altLang="zh-CN" sz="2000" i="1">
                                <a:latin typeface="Cambria Math" panose="02040503050406030204" pitchFamily="18" charset="0"/>
                                <a:cs typeface="Times New Roman" panose="02020603050405020304" pitchFamily="18" charset="0"/>
                              </a:rPr>
                              <m:t>max</m:t>
                            </m:r>
                          </m:e>
                          <m:lim>
                            <m:r>
                              <a:rPr lang="en-US" altLang="zh-CN" sz="2000" b="1">
                                <a:latin typeface="Cambria Math" panose="02040503050406030204" pitchFamily="18" charset="0"/>
                                <a:cs typeface="Times New Roman" panose="02020603050405020304" pitchFamily="18" charset="0"/>
                              </a:rPr>
                              <m:t>𝐩</m:t>
                            </m:r>
                          </m:lim>
                        </m:limLow>
                        <m:r>
                          <a:rPr lang="en-US" altLang="zh-CN" sz="2000" b="1" i="1" smtClean="0">
                            <a:latin typeface="Cambria Math" panose="02040503050406030204" pitchFamily="18" charset="0"/>
                            <a:cs typeface="Times New Roman" panose="02020603050405020304" pitchFamily="18" charset="0"/>
                          </a:rPr>
                          <m:t> </m:t>
                        </m:r>
                      </m:fName>
                      <m:e>
                        <m:func>
                          <m:funcPr>
                            <m:ctrlPr>
                              <a:rPr lang="en-US" altLang="zh-CN" sz="2000" b="1" i="1" smtClean="0">
                                <a:latin typeface="Cambria Math" panose="02040503050406030204" pitchFamily="18" charset="0"/>
                                <a:cs typeface="Times New Roman" panose="02020603050405020304" pitchFamily="18" charset="0"/>
                              </a:rPr>
                            </m:ctrlPr>
                          </m:funcPr>
                          <m:fName>
                            <m:limLow>
                              <m:limLowPr>
                                <m:ctrlPr>
                                  <a:rPr lang="en-US" altLang="zh-CN" sz="2000" i="1" smtClean="0">
                                    <a:latin typeface="Cambria Math" panose="02040503050406030204" pitchFamily="18" charset="0"/>
                                    <a:cs typeface="Times New Roman" panose="02020603050405020304" pitchFamily="18" charset="0"/>
                                  </a:rPr>
                                </m:ctrlPr>
                              </m:limLowPr>
                              <m:e>
                                <m:r>
                                  <m:rPr>
                                    <m:sty m:val="p"/>
                                  </m:rPr>
                                  <a:rPr lang="en-US" altLang="zh-CN" sz="2000" b="0" i="0" smtClean="0">
                                    <a:latin typeface="Cambria Math" panose="02040503050406030204" pitchFamily="18" charset="0"/>
                                    <a:cs typeface="Times New Roman" panose="02020603050405020304" pitchFamily="18" charset="0"/>
                                  </a:rPr>
                                  <m:t>min</m:t>
                                </m:r>
                              </m:e>
                              <m:lim>
                                <m:r>
                                  <a:rPr lang="en-US" altLang="zh-CN" sz="2000" i="1">
                                    <a:latin typeface="Cambria Math" panose="02040503050406030204" pitchFamily="18" charset="0"/>
                                    <a:cs typeface="Times New Roman" panose="02020603050405020304" pitchFamily="18" charset="0"/>
                                  </a:rPr>
                                  <m:t>𝑘</m:t>
                                </m:r>
                              </m:lim>
                            </m:limLow>
                          </m:fName>
                          <m:e>
                            <m:f>
                              <m:fPr>
                                <m:ctrlPr>
                                  <a:rPr lang="en-US" altLang="zh-CN" sz="2000" i="1">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e>
                        </m:func>
                      </m:e>
                    </m:func>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m:rPr>
                        <m:sty m:val="p"/>
                      </m:rPr>
                      <a:rPr lang="en-US" altLang="zh-CN" sz="2000" b="0" i="0" smtClean="0">
                        <a:latin typeface="Cambria Math" panose="02040503050406030204" pitchFamily="18" charset="0"/>
                        <a:cs typeface="Times New Roman" panose="02020603050405020304" pitchFamily="18" charset="0"/>
                      </a:rPr>
                      <m:t>s</m:t>
                    </m:r>
                    <m:r>
                      <a:rPr lang="en-US" altLang="zh-CN" sz="2000" b="0" i="0" smtClean="0">
                        <a:latin typeface="Cambria Math" panose="02040503050406030204" pitchFamily="18" charset="0"/>
                        <a:cs typeface="Times New Roman" panose="02020603050405020304" pitchFamily="18" charset="0"/>
                      </a:rPr>
                      <m:t>.</m:t>
                    </m:r>
                    <m:r>
                      <m:rPr>
                        <m:sty m:val="p"/>
                      </m:rPr>
                      <a:rPr lang="en-US" altLang="zh-CN" sz="2000" b="0" i="0" smtClean="0">
                        <a:latin typeface="Cambria Math" panose="02040503050406030204" pitchFamily="18" charset="0"/>
                        <a:cs typeface="Times New Roman" panose="02020603050405020304" pitchFamily="18" charset="0"/>
                      </a:rPr>
                      <m:t>t</m:t>
                    </m:r>
                    <m:r>
                      <a:rPr lang="en-US" altLang="zh-CN" sz="2000" b="0" i="0" smtClean="0">
                        <a:latin typeface="Cambria Math" panose="02040503050406030204" pitchFamily="18" charset="0"/>
                        <a:cs typeface="Times New Roman" panose="02020603050405020304" pitchFamily="18" charset="0"/>
                      </a:rPr>
                      <m:t>. </m:t>
                    </m:r>
                    <m:nary>
                      <m:naryPr>
                        <m:chr m:val="∑"/>
                        <m:ctrlPr>
                          <a:rPr lang="en-US" altLang="zh-CN" sz="2000" b="0" i="1" smtClean="0">
                            <a:latin typeface="Cambria Math" panose="02040503050406030204" pitchFamily="18" charset="0"/>
                            <a:cs typeface="Times New Roman" panose="02020603050405020304" pitchFamily="18" charset="0"/>
                          </a:rPr>
                        </m:ctrlPr>
                      </m:naryPr>
                      <m:sub>
                        <m:r>
                          <m:rPr>
                            <m:brk m:alnAt="23"/>
                          </m:rPr>
                          <a:rPr lang="en-US" altLang="zh-CN" sz="2000" b="0" i="1" smtClean="0">
                            <a:latin typeface="Cambria Math" panose="02040503050406030204" pitchFamily="18" charset="0"/>
                            <a:cs typeface="Times New Roman" panose="02020603050405020304" pitchFamily="18" charset="0"/>
                          </a:rPr>
                          <m:t>𝑘</m:t>
                        </m:r>
                        <m:r>
                          <a:rPr lang="en-US" altLang="zh-CN" sz="2000" b="0" i="1" smtClean="0">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e>
                    </m:nary>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𝑃</m:t>
                    </m:r>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oMath>
                </a14:m>
                <a:endParaRPr lang="en-US" altLang="zh-CN" sz="2000" b="0" i="1"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该问题是一个难解的非凸分式优化问题，下面进行该问题的转化和求解。</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768875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lang="en-US" altLang="zh-CN" sz="2000" b="1" dirty="0">
                <a:solidFill>
                  <a:srgbClr val="3D5864"/>
                </a:solidFill>
                <a:latin typeface="微软雅黑" panose="020B0503020204020204" charset="-122"/>
                <a:ea typeface="微软雅黑" panose="020B0503020204020204" charset="-122"/>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上述问题可以使用</a:t>
                </a:r>
                <a:r>
                  <a:rPr lang="zh-CN" altLang="en-US" sz="2000" dirty="0">
                    <a:solidFill>
                      <a:srgbClr val="FF0000"/>
                    </a:solidFill>
                    <a:latin typeface="Times New Roman" panose="02020603050405020304" pitchFamily="18" charset="0"/>
                    <a:cs typeface="Times New Roman" panose="02020603050405020304" pitchFamily="18" charset="0"/>
                  </a:rPr>
                  <a:t>几何规划</a:t>
                </a:r>
                <a:r>
                  <a:rPr lang="zh-CN" altLang="en-US" sz="2000" dirty="0">
                    <a:latin typeface="Times New Roman" panose="02020603050405020304" pitchFamily="18" charset="0"/>
                    <a:cs typeface="Times New Roman" panose="02020603050405020304" pitchFamily="18" charset="0"/>
                  </a:rPr>
                  <a:t>或者</a:t>
                </a:r>
                <a:r>
                  <a:rPr lang="zh-CN" altLang="en-US" sz="2000" dirty="0">
                    <a:solidFill>
                      <a:srgbClr val="FF0000"/>
                    </a:solidFill>
                    <a:latin typeface="Times New Roman" panose="02020603050405020304" pitchFamily="18" charset="0"/>
                    <a:cs typeface="Times New Roman" panose="02020603050405020304" pitchFamily="18" charset="0"/>
                  </a:rPr>
                  <a:t>二次转换技术</a:t>
                </a:r>
                <a:r>
                  <a:rPr lang="zh-CN" altLang="en-US" sz="2000" dirty="0">
                    <a:latin typeface="Times New Roman" panose="02020603050405020304" pitchFamily="18" charset="0"/>
                    <a:cs typeface="Times New Roman" panose="02020603050405020304" pitchFamily="18" charset="0"/>
                  </a:rPr>
                  <a:t>求解，但是这些方案都需要进行</a:t>
                </a:r>
                <a:r>
                  <a:rPr lang="zh-CN" altLang="en-US" sz="2000" dirty="0">
                    <a:solidFill>
                      <a:srgbClr val="FF0000"/>
                    </a:solidFill>
                    <a:latin typeface="Times New Roman" panose="02020603050405020304" pitchFamily="18" charset="0"/>
                    <a:cs typeface="Times New Roman" panose="02020603050405020304" pitchFamily="18" charset="0"/>
                  </a:rPr>
                  <a:t>梯度迭代</a:t>
                </a:r>
                <a:r>
                  <a:rPr lang="zh-CN" altLang="en-US" sz="2000" dirty="0">
                    <a:latin typeface="Times New Roman" panose="02020603050405020304" pitchFamily="18" charset="0"/>
                    <a:cs typeface="Times New Roman" panose="02020603050405020304" pitchFamily="18" charset="0"/>
                  </a:rPr>
                  <a:t>，计算复杂度均较高，下面使用低复杂度的基于</a:t>
                </a:r>
                <a:r>
                  <a:rPr lang="zh-CN" altLang="en-US" sz="2000" dirty="0">
                    <a:solidFill>
                      <a:srgbClr val="FF0000"/>
                    </a:solidFill>
                    <a:latin typeface="Times New Roman" panose="02020603050405020304" pitchFamily="18" charset="0"/>
                    <a:cs typeface="Times New Roman" panose="02020603050405020304" pitchFamily="18" charset="0"/>
                  </a:rPr>
                  <a:t>幂迭代</a:t>
                </a:r>
                <a:r>
                  <a:rPr lang="zh-CN" altLang="en-US" sz="2000" dirty="0">
                    <a:latin typeface="Times New Roman" panose="02020603050405020304" pitchFamily="18" charset="0"/>
                    <a:cs typeface="Times New Roman" panose="02020603050405020304" pitchFamily="18" charset="0"/>
                  </a:rPr>
                  <a:t>的求解算法。</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首先，使用反证法分析可以得到</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cs typeface="Times New Roman" panose="02020603050405020304" pitchFamily="18" charset="0"/>
                  </a:rPr>
                  <a:t> </a:t>
                </a:r>
                <a14:m>
                  <m:oMath xmlns:m="http://schemas.openxmlformats.org/officeDocument/2006/math">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b="0" i="1" smtClean="0">
                            <a:solidFill>
                              <a:srgbClr val="FF0000"/>
                            </a:solidFill>
                            <a:latin typeface="Cambria Math" panose="02040503050406030204" pitchFamily="18" charset="0"/>
                            <a:cs typeface="Times New Roman" panose="02020603050405020304" pitchFamily="18" charset="0"/>
                          </a:rPr>
                          <m:t>𝑆𝐼𝑁𝑅</m:t>
                        </m:r>
                      </m:e>
                      <m:sub>
                        <m:r>
                          <a:rPr lang="en-US" altLang="zh-CN" sz="2000" b="0" i="1" smtClean="0">
                            <a:solidFill>
                              <a:srgbClr val="FF0000"/>
                            </a:solidFill>
                            <a:latin typeface="Cambria Math" panose="02040503050406030204" pitchFamily="18" charset="0"/>
                            <a:cs typeface="Times New Roman" panose="02020603050405020304" pitchFamily="18" charset="0"/>
                          </a:rPr>
                          <m:t>1</m:t>
                        </m:r>
                      </m:sub>
                    </m:sSub>
                    <m:r>
                      <a:rPr lang="en-US" altLang="zh-CN" sz="2000" b="0" i="1" smtClean="0">
                        <a:solidFill>
                          <a:srgbClr val="FF0000"/>
                        </a:solidFill>
                        <a:latin typeface="Cambria Math" panose="02040503050406030204" pitchFamily="18" charset="0"/>
                        <a:cs typeface="Times New Roman" panose="02020603050405020304" pitchFamily="18" charset="0"/>
                      </a:rPr>
                      <m:t>=</m:t>
                    </m:r>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𝑆𝐼𝑁𝑅</m:t>
                        </m:r>
                      </m:e>
                      <m:sub>
                        <m:r>
                          <a:rPr lang="en-US" altLang="zh-CN" sz="2000" b="0" i="1" smtClean="0">
                            <a:solidFill>
                              <a:srgbClr val="FF0000"/>
                            </a:solidFill>
                            <a:latin typeface="Cambria Math" panose="02040503050406030204" pitchFamily="18" charset="0"/>
                            <a:cs typeface="Times New Roman" panose="02020603050405020304" pitchFamily="18" charset="0"/>
                          </a:rPr>
                          <m:t>2</m:t>
                        </m:r>
                      </m:sub>
                    </m:sSub>
                    <m:r>
                      <a:rPr lang="en-US" altLang="zh-CN" sz="2000" b="0" i="1" smtClean="0">
                        <a:solidFill>
                          <a:srgbClr val="FF0000"/>
                        </a:solidFill>
                        <a:latin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𝑆𝐼𝑁𝑅</m:t>
                        </m:r>
                      </m:e>
                      <m:sub>
                        <m:sSub>
                          <m:sSubPr>
                            <m:ctrlPr>
                              <a:rPr lang="en-US" altLang="zh-CN" sz="2000" i="1" smtClean="0">
                                <a:solidFill>
                                  <a:srgbClr val="FF0000"/>
                                </a:solidFill>
                                <a:latin typeface="Cambria Math" panose="02040503050406030204" pitchFamily="18" charset="0"/>
                                <a:cs typeface="Times New Roman" panose="02020603050405020304" pitchFamily="18" charset="0"/>
                              </a:rPr>
                            </m:ctrlPr>
                          </m:sSubPr>
                          <m:e>
                            <m:r>
                              <a:rPr lang="en-US" altLang="zh-CN" sz="2000" b="0" i="1" smtClean="0">
                                <a:solidFill>
                                  <a:srgbClr val="FF0000"/>
                                </a:solidFill>
                                <a:latin typeface="Cambria Math" panose="02040503050406030204" pitchFamily="18" charset="0"/>
                                <a:cs typeface="Times New Roman" panose="02020603050405020304" pitchFamily="18" charset="0"/>
                              </a:rPr>
                              <m:t>𝑁</m:t>
                            </m:r>
                          </m:e>
                          <m:sub>
                            <m:r>
                              <a:rPr lang="en-US" altLang="zh-CN" sz="2000" b="0" i="1" smtClean="0">
                                <a:solidFill>
                                  <a:srgbClr val="FF0000"/>
                                </a:solidFill>
                                <a:latin typeface="Cambria Math" panose="02040503050406030204" pitchFamily="18" charset="0"/>
                                <a:cs typeface="Times New Roman" panose="02020603050405020304" pitchFamily="18" charset="0"/>
                              </a:rPr>
                              <m:t>𝑠</m:t>
                            </m:r>
                          </m:sub>
                        </m:sSub>
                      </m:sub>
                    </m:sSub>
                    <m:r>
                      <a:rPr lang="en-US" altLang="zh-CN" sz="2000" b="0" i="1" smtClean="0">
                        <a:solidFill>
                          <a:srgbClr val="FF0000"/>
                        </a:solidFill>
                        <a:latin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cs typeface="Times New Roman" panose="02020603050405020304" pitchFamily="18" charset="0"/>
                      </a:rPr>
                      <m:t>𝑡</m:t>
                    </m:r>
                    <m:r>
                      <a:rPr lang="zh-CN" altLang="en-US"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令</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𝐑</m:t>
                    </m:r>
                    <m:r>
                      <a:rPr lang="zh-CN" altLang="en-US" sz="2000" i="1">
                        <a:latin typeface="Cambria Math" panose="02040503050406030204" pitchFamily="18" charset="0"/>
                        <a:cs typeface="Times New Roman" panose="02020603050405020304" pitchFamily="18" charset="0"/>
                      </a:rPr>
                      <m:t>为</m:t>
                    </m:r>
                  </m:oMath>
                </a14:m>
                <a:r>
                  <a:rPr lang="zh-CN" altLang="en-US" sz="2000" dirty="0">
                    <a:latin typeface="Times New Roman" panose="02020603050405020304" pitchFamily="18" charset="0"/>
                    <a:cs typeface="Times New Roman" panose="02020603050405020304" pitchFamily="18" charset="0"/>
                  </a:rPr>
                  <a:t>一个</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oMath>
                </a14:m>
                <a:r>
                  <a:rPr lang="zh-CN" altLang="en-US" sz="2000" dirty="0">
                    <a:latin typeface="Times New Roman" panose="02020603050405020304" pitchFamily="18" charset="0"/>
                    <a:cs typeface="Times New Roman" panose="02020603050405020304" pitchFamily="18" charset="0"/>
                  </a:rPr>
                  <a:t>的矩阵，其中</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𝑅</m:t>
                        </m:r>
                      </m:e>
                      <m:sub>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sub>
                    </m:sSub>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cs typeface="Times New Roman" panose="02020603050405020304" pitchFamily="18" charset="0"/>
                          </a:rPr>
                        </m:ctrlPr>
                      </m:dPr>
                      <m:e>
                        <m:eqArr>
                          <m:eqArrPr>
                            <m:ctrlPr>
                              <a:rPr lang="en-US" altLang="zh-CN" sz="2000" b="0" i="1" smtClean="0">
                                <a:latin typeface="Cambria Math" panose="02040503050406030204" pitchFamily="18" charset="0"/>
                                <a:cs typeface="Times New Roman" panose="02020603050405020304" pitchFamily="18" charset="0"/>
                              </a:rPr>
                            </m:ctrlPr>
                          </m:eqArrPr>
                          <m:e>
                            <m:f>
                              <m:fPr>
                                <m:ctrlPr>
                                  <a:rPr lang="en-US" altLang="zh-CN" sz="2000" i="1">
                                    <a:latin typeface="Cambria Math" panose="02040503050406030204" pitchFamily="18" charset="0"/>
                                    <a:cs typeface="Times New Roman" panose="02020603050405020304" pitchFamily="18" charset="0"/>
                                  </a:rPr>
                                </m:ctrlPr>
                              </m:fPr>
                              <m:num>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r>
                                  <a:rPr lang="en-US" altLang="zh-CN" sz="2000" i="1">
                                    <a:latin typeface="Cambria Math" panose="02040503050406030204" pitchFamily="18" charset="0"/>
                                    <a:cs typeface="Times New Roman" panose="02020603050405020304" pitchFamily="18" charset="0"/>
                                  </a:rPr>
                                  <m:t>1+</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den>
                            </m:f>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𝑗</m:t>
                            </m:r>
                          </m:e>
                          <m:e>
                            <m:r>
                              <a:rPr lang="en-US" altLang="zh-CN" sz="2000" b="0" i="1" smtClean="0">
                                <a:latin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e>
                        </m:eqArr>
                      </m:e>
                    </m:d>
                    <m:r>
                      <a:rPr lang="en-US" altLang="zh-CN" sz="2000" b="0" i="0" smtClean="0">
                        <a:latin typeface="Cambria Math" panose="02040503050406030204" pitchFamily="18" charset="0"/>
                        <a:cs typeface="Times New Roman" panose="02020603050405020304" pitchFamily="18" charset="0"/>
                      </a:rPr>
                      <m:t>; </m:t>
                    </m:r>
                    <m:r>
                      <a:rPr lang="en-US" altLang="zh-CN" sz="2000" b="1" i="0" dirty="0" smtClean="0">
                        <a:latin typeface="Cambria Math" panose="02040503050406030204" pitchFamily="18" charset="0"/>
                        <a:cs typeface="Times New Roman" panose="02020603050405020304" pitchFamily="18" charset="0"/>
                      </a:rPr>
                      <m:t>𝐡</m:t>
                    </m:r>
                    <m:r>
                      <a:rPr lang="en-US" altLang="zh-CN" sz="2000" b="0" i="1" dirty="0" smtClean="0">
                        <a:latin typeface="Cambria Math" panose="02040503050406030204" pitchFamily="18" charset="0"/>
                        <a:cs typeface="Times New Roman" panose="02020603050405020304" pitchFamily="18" charset="0"/>
                      </a:rPr>
                      <m:t>=</m:t>
                    </m:r>
                    <m:sSup>
                      <m:sSupPr>
                        <m:ctrlPr>
                          <a:rPr lang="en-US" altLang="zh-CN" sz="2000" b="0" i="1" dirty="0" smtClean="0">
                            <a:latin typeface="Cambria Math" panose="02040503050406030204" pitchFamily="18" charset="0"/>
                            <a:cs typeface="Times New Roman" panose="02020603050405020304" pitchFamily="18" charset="0"/>
                          </a:rPr>
                        </m:ctrlPr>
                      </m:sSupPr>
                      <m:e>
                        <m:d>
                          <m:dPr>
                            <m:begChr m:val="["/>
                            <m:endChr m:val="]"/>
                            <m:ctrlPr>
                              <a:rPr lang="en-US" altLang="zh-CN" sz="2000" b="0" i="1" dirty="0" smtClean="0">
                                <a:latin typeface="Cambria Math" panose="02040503050406030204" pitchFamily="18" charset="0"/>
                                <a:cs typeface="Times New Roman" panose="02020603050405020304" pitchFamily="18" charset="0"/>
                              </a:rPr>
                            </m:ctrlPr>
                          </m:dPr>
                          <m:e>
                            <m:f>
                              <m:fPr>
                                <m:ctrlPr>
                                  <a:rPr lang="en-US" altLang="zh-CN" sz="2000" b="0" i="1" dirty="0" smtClean="0">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cs typeface="Times New Roman" panose="02020603050405020304" pitchFamily="18" charset="0"/>
                                      </a:rPr>
                                      <m:t>𝑛</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2</m:t>
                                    </m:r>
                                  </m:sup>
                                </m:sSub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1+</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den>
                            </m:f>
                            <m:r>
                              <a:rPr lang="en-US" altLang="zh-CN" sz="2000" b="0" i="1" dirty="0" smtClean="0">
                                <a:latin typeface="Cambria Math" panose="02040503050406030204" pitchFamily="18" charset="0"/>
                                <a:cs typeface="Times New Roman" panose="02020603050405020304" pitchFamily="18" charset="0"/>
                              </a:rPr>
                              <m:t>,</m:t>
                            </m:r>
                            <m:f>
                              <m:fPr>
                                <m:ctrlPr>
                                  <a:rPr lang="en-US" altLang="zh-CN" sz="2000" i="1" dirty="0">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𝑛</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cs typeface="Times New Roman" panose="02020603050405020304" pitchFamily="18" charset="0"/>
                                      </a:rPr>
                                      <m:t>2</m:t>
                                    </m:r>
                                  </m:sub>
                                  <m:sup>
                                    <m:r>
                                      <a:rPr lang="en-US" altLang="zh-CN" sz="2000" i="1">
                                        <a:latin typeface="Cambria Math" panose="02040503050406030204" pitchFamily="18" charset="0"/>
                                        <a:cs typeface="Times New Roman" panose="02020603050405020304" pitchFamily="18" charset="0"/>
                                      </a:rPr>
                                      <m:t>2</m:t>
                                    </m:r>
                                  </m:sup>
                                </m:sSub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1+</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den>
                            </m:f>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dirty="0">
                                    <a:latin typeface="Cambria Math" panose="02040503050406030204" pitchFamily="18" charset="0"/>
                                    <a:cs typeface="Times New Roman" panose="02020603050405020304" pitchFamily="18" charset="0"/>
                                  </a:rPr>
                                </m:ctrlPr>
                              </m:fPr>
                              <m:num>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𝑛</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sub>
                                  <m:sup>
                                    <m:r>
                                      <a:rPr lang="en-US" altLang="zh-CN" sz="2000" i="1">
                                        <a:latin typeface="Cambria Math" panose="02040503050406030204" pitchFamily="18" charset="0"/>
                                        <a:cs typeface="Times New Roman" panose="02020603050405020304" pitchFamily="18" charset="0"/>
                                      </a:rPr>
                                      <m:t>2</m:t>
                                    </m:r>
                                  </m:sup>
                                </m:sSub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1+</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den>
                            </m:f>
                          </m:e>
                        </m:d>
                      </m:e>
                      <m:sup>
                        <m:r>
                          <a:rPr lang="en-US" altLang="zh-CN" sz="2000" b="0" i="1" dirty="0" smtClean="0">
                            <a:latin typeface="Cambria Math" panose="02040503050406030204" pitchFamily="18" charset="0"/>
                            <a:cs typeface="Times New Roman" panose="02020603050405020304" pitchFamily="18" charset="0"/>
                          </a:rPr>
                          <m:t>𝑇</m:t>
                        </m:r>
                      </m:sup>
                    </m:sSup>
                  </m:oMath>
                </a14:m>
                <a:r>
                  <a:rPr lang="en-US" altLang="zh-CN" sz="2000" b="0" dirty="0">
                    <a:latin typeface="Times New Roman" panose="02020603050405020304" pitchFamily="18" charset="0"/>
                    <a:cs typeface="Times New Roman" panose="02020603050405020304" pitchFamily="18" charset="0"/>
                  </a:rPr>
                  <a:t>,</a:t>
                </a:r>
                <a:r>
                  <a:rPr lang="en-US" altLang="zh-CN" sz="2000" b="1" dirty="0">
                    <a:cs typeface="Times New Roman" panose="02020603050405020304" pitchFamily="18" charset="0"/>
                  </a:rPr>
                  <a:t> </a:t>
                </a:r>
                <a14:m>
                  <m:oMath xmlns:m="http://schemas.openxmlformats.org/officeDocument/2006/math">
                    <m:r>
                      <a:rPr lang="en-US" altLang="zh-CN" sz="2000" b="1" i="0" dirty="0" smtClean="0">
                        <a:latin typeface="Cambria Math" panose="02040503050406030204" pitchFamily="18" charset="0"/>
                        <a:cs typeface="Times New Roman" panose="02020603050405020304" pitchFamily="18" charset="0"/>
                      </a:rPr>
                      <m:t>𝐲</m:t>
                    </m:r>
                    <m:r>
                      <a:rPr lang="en-US" altLang="zh-CN" sz="2000" i="1" dirty="0">
                        <a:latin typeface="Cambria Math" panose="02040503050406030204" pitchFamily="18" charset="0"/>
                        <a:cs typeface="Times New Roman" panose="02020603050405020304" pitchFamily="18" charset="0"/>
                      </a:rPr>
                      <m:t>=</m:t>
                    </m:r>
                    <m:sSup>
                      <m:sSupPr>
                        <m:ctrlPr>
                          <a:rPr lang="en-US" altLang="zh-CN" sz="2000" i="1" dirty="0">
                            <a:latin typeface="Cambria Math" panose="02040503050406030204" pitchFamily="18" charset="0"/>
                            <a:cs typeface="Times New Roman" panose="02020603050405020304" pitchFamily="18" charset="0"/>
                          </a:rPr>
                        </m:ctrlPr>
                      </m:sSupPr>
                      <m:e>
                        <m:d>
                          <m:dPr>
                            <m:begChr m:val="["/>
                            <m:endChr m:val="]"/>
                            <m:ctrlPr>
                              <a:rPr lang="en-US" altLang="zh-CN" sz="2000" i="1" dirty="0">
                                <a:latin typeface="Cambria Math" panose="02040503050406030204" pitchFamily="18" charset="0"/>
                                <a:cs typeface="Times New Roman" panose="02020603050405020304" pitchFamily="18" charset="0"/>
                              </a:rPr>
                            </m:ctrlPr>
                          </m:dPr>
                          <m:e>
                            <m:sSup>
                              <m:sSupPr>
                                <m:ctrlPr>
                                  <a:rPr lang="en-US" altLang="zh-CN" sz="2000" i="1" dirty="0" smtClean="0">
                                    <a:latin typeface="Cambria Math" panose="02040503050406030204" pitchFamily="18" charset="0"/>
                                    <a:cs typeface="Times New Roman" panose="02020603050405020304" pitchFamily="18" charset="0"/>
                                  </a:rPr>
                                </m:ctrlPr>
                              </m:sSupPr>
                              <m:e>
                                <m:r>
                                  <a:rPr lang="en-US" altLang="zh-CN" sz="2000" b="1" i="0" dirty="0" smtClean="0">
                                    <a:latin typeface="Cambria Math" panose="02040503050406030204" pitchFamily="18" charset="0"/>
                                    <a:cs typeface="Times New Roman" panose="02020603050405020304" pitchFamily="18" charset="0"/>
                                  </a:rPr>
                                  <m:t>𝐩</m:t>
                                </m:r>
                              </m:e>
                              <m:sup>
                                <m:r>
                                  <a:rPr lang="en-US" altLang="zh-CN" sz="2000" b="0" i="1" dirty="0" smtClean="0">
                                    <a:latin typeface="Cambria Math" panose="02040503050406030204" pitchFamily="18" charset="0"/>
                                    <a:cs typeface="Times New Roman" panose="02020603050405020304" pitchFamily="18" charset="0"/>
                                  </a:rPr>
                                  <m:t>𝑇</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1</m:t>
                            </m:r>
                          </m:e>
                        </m:d>
                      </m:e>
                      <m:sup>
                        <m:r>
                          <a:rPr lang="en-US" altLang="zh-CN" sz="2000" i="1" dirty="0">
                            <a:latin typeface="Cambria Math" panose="02040503050406030204" pitchFamily="18" charset="0"/>
                            <a:cs typeface="Times New Roman" panose="02020603050405020304" pitchFamily="18" charset="0"/>
                          </a:rPr>
                          <m:t>𝑇</m:t>
                        </m:r>
                      </m:sup>
                    </m:sSup>
                    <m:r>
                      <a:rPr lang="zh-CN" altLang="en-US" sz="2000" i="1" dirty="0" smtClean="0">
                        <a:latin typeface="Cambria Math" panose="02040503050406030204" pitchFamily="18" charset="0"/>
                        <a:cs typeface="Times New Roman" panose="02020603050405020304" pitchFamily="18" charset="0"/>
                      </a:rPr>
                      <m:t>。</m:t>
                    </m:r>
                  </m:oMath>
                </a14:m>
                <a:endParaRPr lang="en-US" altLang="zh-CN" sz="2000" b="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可以得到：</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𝐂</m:t>
                      </m:r>
                      <m:r>
                        <a:rPr lang="en-US" altLang="zh-CN" sz="2000" b="1" i="0">
                          <a:latin typeface="Cambria Math" panose="02040503050406030204" pitchFamily="18" charset="0"/>
                          <a:cs typeface="Times New Roman" panose="02020603050405020304" pitchFamily="18" charset="0"/>
                        </a:rPr>
                        <m:t>𝐲</m:t>
                      </m:r>
                      <m:r>
                        <a:rPr lang="en-US" altLang="zh-CN" sz="2000" b="0" i="1" smtClean="0">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 </m:t>
                      </m:r>
                      <m:r>
                        <a:rPr lang="en-US" altLang="zh-CN" sz="2000" b="1" i="0" smtClean="0">
                          <a:latin typeface="Cambria Math" panose="02040503050406030204" pitchFamily="18" charset="0"/>
                          <a:cs typeface="Times New Roman" panose="02020603050405020304" pitchFamily="18" charset="0"/>
                        </a:rPr>
                        <m:t>𝐁𝐲</m:t>
                      </m:r>
                    </m:oMath>
                  </m:oMathPara>
                </a14:m>
                <a:endParaRPr lang="en-US" altLang="zh-CN" sz="2000" b="1"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𝐂</m:t>
                    </m:r>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altLang="zh-CN" sz="2000" b="0" i="1" smtClean="0">
                                <a:latin typeface="Cambria Math" panose="02040503050406030204" pitchFamily="18" charset="0"/>
                                <a:cs typeface="Times New Roman" panose="02020603050405020304" pitchFamily="18" charset="0"/>
                              </a:rPr>
                            </m:ctrlPr>
                          </m:mPr>
                          <m:m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1" i="0" smtClean="0">
                                      <a:latin typeface="Cambria Math" panose="02040503050406030204" pitchFamily="18" charset="0"/>
                                      <a:cs typeface="Times New Roman" panose="02020603050405020304" pitchFamily="18" charset="0"/>
                                    </a:rPr>
                                    <m:t>𝐈</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sub>
                              </m:sSub>
                            </m:e>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𝟎</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e>
                          </m:mr>
                          <m:mr>
                            <m:e>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1" i="0" smtClean="0">
                                      <a:latin typeface="Cambria Math" panose="02040503050406030204" pitchFamily="18" charset="0"/>
                                      <a:cs typeface="Times New Roman" panose="02020603050405020304" pitchFamily="18" charset="0"/>
                                    </a:rPr>
                                    <m:t>𝟏</m:t>
                                  </m:r>
                                </m:e>
                                <m:sup>
                                  <m:r>
                                    <a:rPr lang="en-US" altLang="zh-CN" sz="2000" b="0" i="1" smtClean="0">
                                      <a:latin typeface="Cambria Math" panose="02040503050406030204" pitchFamily="18" charset="0"/>
                                      <a:cs typeface="Times New Roman" panose="02020603050405020304" pitchFamily="18" charset="0"/>
                                    </a:rPr>
                                    <m:t>𝑇</m:t>
                                  </m:r>
                                </m:sup>
                              </m:sSup>
                            </m:e>
                            <m:e>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𝑃</m:t>
                              </m:r>
                            </m:e>
                          </m:mr>
                        </m:m>
                      </m:e>
                    </m:d>
                    <m:r>
                      <a:rPr lang="zh-CN" altLang="en-US" sz="2000" i="1">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𝐁</m:t>
                    </m:r>
                    <m:r>
                      <a:rPr lang="en-US" altLang="zh-CN" sz="2000" i="1">
                        <a:latin typeface="Cambria Math" panose="02040503050406030204" pitchFamily="18" charset="0"/>
                        <a:cs typeface="Times New Roman" panose="02020603050405020304" pitchFamily="18" charset="0"/>
                      </a:rPr>
                      <m:t>=</m:t>
                    </m:r>
                    <m:d>
                      <m:dPr>
                        <m:begChr m:val="["/>
                        <m:endChr m:val="]"/>
                        <m:ctrlPr>
                          <a:rPr lang="en-US" altLang="zh-CN" sz="2000" i="1">
                            <a:latin typeface="Cambria Math" panose="02040503050406030204" pitchFamily="18" charset="0"/>
                            <a:cs typeface="Times New Roman" panose="02020603050405020304" pitchFamily="18" charset="0"/>
                          </a:rPr>
                        </m:ctrlPr>
                      </m:dPr>
                      <m:e>
                        <m:m>
                          <m:mPr>
                            <m:mcs>
                              <m:mc>
                                <m:mcPr>
                                  <m:count m:val="2"/>
                                  <m:mcJc m:val="center"/>
                                </m:mcPr>
                              </m:mc>
                            </m:mcs>
                            <m:ctrlPr>
                              <a:rPr lang="en-US" altLang="zh-CN" sz="2000" i="1">
                                <a:latin typeface="Cambria Math" panose="02040503050406030204" pitchFamily="18" charset="0"/>
                                <a:cs typeface="Times New Roman" panose="02020603050405020304" pitchFamily="18" charset="0"/>
                              </a:rPr>
                            </m:ctrlPr>
                          </m:mPr>
                          <m:mr>
                            <m:e>
                              <m:r>
                                <a:rPr lang="en-US" altLang="zh-CN" sz="2000" b="1" i="0" smtClean="0">
                                  <a:latin typeface="Cambria Math" panose="02040503050406030204" pitchFamily="18" charset="0"/>
                                  <a:cs typeface="Times New Roman" panose="02020603050405020304" pitchFamily="18" charset="0"/>
                                </a:rPr>
                                <m:t>𝐑</m:t>
                              </m:r>
                            </m:e>
                            <m:e>
                              <m:r>
                                <a:rPr lang="en-US" altLang="zh-CN" sz="2000" b="1" i="0" smtClean="0">
                                  <a:latin typeface="Cambria Math" panose="02040503050406030204" pitchFamily="18" charset="0"/>
                                  <a:cs typeface="Times New Roman" panose="02020603050405020304" pitchFamily="18" charset="0"/>
                                </a:rPr>
                                <m:t>𝐡</m:t>
                              </m:r>
                            </m:e>
                          </m:mr>
                          <m:mr>
                            <m:e>
                              <m:sSub>
                                <m:sSubPr>
                                  <m:ctrlPr>
                                    <a:rPr lang="en-US" altLang="zh-CN" sz="2000"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𝟎</m:t>
                                  </m:r>
                                </m:e>
                                <m:sub>
                                  <m:r>
                                    <a:rPr lang="en-US" altLang="zh-CN" sz="2000" b="0" i="1"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cs typeface="Times New Roman" panose="02020603050405020304" pitchFamily="18" charset="0"/>
                                        </a:rPr>
                                        <m:t>𝑠</m:t>
                                      </m:r>
                                    </m:sub>
                                  </m:sSub>
                                </m:sub>
                              </m:sSub>
                            </m:e>
                            <m:e>
                              <m:r>
                                <a:rPr lang="en-US" altLang="zh-CN" sz="2000" b="0" i="1" smtClean="0">
                                  <a:latin typeface="Cambria Math" panose="02040503050406030204" pitchFamily="18" charset="0"/>
                                  <a:cs typeface="Times New Roman" panose="02020603050405020304" pitchFamily="18" charset="0"/>
                                </a:rPr>
                                <m:t>0</m:t>
                              </m:r>
                            </m:e>
                          </m:mr>
                        </m:m>
                      </m:e>
                    </m:d>
                    <m:r>
                      <a:rPr lang="zh-CN" altLang="en-US" sz="200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因为</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𝐂</m:t>
                    </m:r>
                    <m:r>
                      <a:rPr lang="zh-CN" altLang="en-US" sz="2000" b="1" i="1" smtClean="0">
                        <a:latin typeface="Cambria Math" panose="02040503050406030204" pitchFamily="18" charset="0"/>
                        <a:cs typeface="Times New Roman" panose="02020603050405020304" pitchFamily="18" charset="0"/>
                      </a:rPr>
                      <m:t>是</m:t>
                    </m:r>
                  </m:oMath>
                </a14:m>
                <a:r>
                  <a:rPr lang="zh-CN" altLang="en-US" sz="2000" dirty="0">
                    <a:latin typeface="Times New Roman" panose="02020603050405020304" pitchFamily="18" charset="0"/>
                    <a:cs typeface="Times New Roman" panose="02020603050405020304" pitchFamily="18" charset="0"/>
                  </a:rPr>
                  <a:t>一个非奇异矩阵，所以有：</a:t>
                </a:r>
                <a:endParaRPr lang="en-US" altLang="zh-CN"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b="1">
                          <a:latin typeface="Cambria Math" panose="02040503050406030204" pitchFamily="18" charset="0"/>
                          <a:cs typeface="Times New Roman" panose="02020603050405020304" pitchFamily="18" charset="0"/>
                        </a:rPr>
                        <m:t>𝐃𝐲</m:t>
                      </m:r>
                      <m:r>
                        <a:rPr lang="en-US" altLang="zh-CN" sz="2000" b="0" i="1" smtClean="0">
                          <a:latin typeface="Cambria Math" panose="02040503050406030204" pitchFamily="18" charset="0"/>
                          <a:cs typeface="Times New Roman" panose="02020603050405020304" pitchFamily="18" charset="0"/>
                        </a:rPr>
                        <m:t>= </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r>
                            <a:rPr lang="en-US" altLang="zh-CN" sz="2000" b="0" i="1" smtClean="0">
                              <a:latin typeface="Cambria Math" panose="02040503050406030204" pitchFamily="18" charset="0"/>
                              <a:cs typeface="Times New Roman" panose="02020603050405020304" pitchFamily="18" charset="0"/>
                            </a:rPr>
                            <m:t>𝑡</m:t>
                          </m:r>
                        </m:den>
                      </m:f>
                      <m:r>
                        <a:rPr lang="en-US" altLang="zh-CN" sz="2000" b="1">
                          <a:latin typeface="Cambria Math" panose="02040503050406030204" pitchFamily="18" charset="0"/>
                          <a:cs typeface="Times New Roman" panose="02020603050405020304" pitchFamily="18" charset="0"/>
                        </a:rPr>
                        <m:t>𝐲</m:t>
                      </m:r>
                      <m:r>
                        <a:rPr lang="en-US" altLang="zh-CN" sz="2000" b="1">
                          <a:latin typeface="Cambria Math" panose="02040503050406030204" pitchFamily="18" charset="0"/>
                          <a:cs typeface="Times New Roman" panose="02020603050405020304" pitchFamily="18" charset="0"/>
                        </a:rPr>
                        <m:t>,  </m:t>
                      </m:r>
                      <m:r>
                        <a:rPr lang="en-US" altLang="zh-CN" sz="2000" b="1">
                          <a:latin typeface="Cambria Math" panose="02040503050406030204" pitchFamily="18" charset="0"/>
                          <a:cs typeface="Times New Roman" panose="02020603050405020304" pitchFamily="18" charset="0"/>
                        </a:rPr>
                        <m:t>𝐃</m:t>
                      </m:r>
                      <m:r>
                        <a:rPr lang="en-US" altLang="zh-CN" sz="2000" b="1">
                          <a:latin typeface="Cambria Math" panose="02040503050406030204" pitchFamily="18" charset="0"/>
                          <a:cs typeface="Times New Roman" panose="02020603050405020304" pitchFamily="18" charset="0"/>
                        </a:rPr>
                        <m:t>=</m:t>
                      </m:r>
                      <m:sSup>
                        <m:sSupPr>
                          <m:ctrlPr>
                            <a:rPr lang="en-US" altLang="zh-CN" sz="2000" b="1" i="1" smtClean="0">
                              <a:latin typeface="Cambria Math" panose="02040503050406030204" pitchFamily="18" charset="0"/>
                              <a:cs typeface="Times New Roman" panose="02020603050405020304" pitchFamily="18" charset="0"/>
                            </a:rPr>
                          </m:ctrlPr>
                        </m:sSupPr>
                        <m:e>
                          <m:r>
                            <a:rPr lang="en-US" altLang="zh-CN" sz="2000" b="1" i="0">
                              <a:latin typeface="Cambria Math" panose="02040503050406030204" pitchFamily="18" charset="0"/>
                              <a:cs typeface="Times New Roman" panose="02020603050405020304" pitchFamily="18" charset="0"/>
                            </a:rPr>
                            <m:t>𝐂</m:t>
                          </m:r>
                        </m:e>
                        <m:sup>
                          <m:r>
                            <a:rPr lang="en-US" altLang="zh-CN" sz="2000" b="1" i="0" smtClean="0">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𝟏</m:t>
                          </m:r>
                        </m:sup>
                      </m:sSup>
                      <m:r>
                        <a:rPr lang="en-US" altLang="zh-CN" sz="2000" b="1" i="0" smtClean="0">
                          <a:latin typeface="Cambria Math" panose="02040503050406030204" pitchFamily="18" charset="0"/>
                          <a:cs typeface="Times New Roman" panose="02020603050405020304" pitchFamily="18" charset="0"/>
                        </a:rPr>
                        <m:t>𝐁</m:t>
                      </m:r>
                      <m:r>
                        <a:rPr lang="en-US" altLang="zh-CN" sz="2000" b="1" i="0" smtClean="0">
                          <a:latin typeface="Cambria Math" panose="02040503050406030204" pitchFamily="18" charset="0"/>
                          <a:cs typeface="Times New Roman" panose="02020603050405020304" pitchFamily="18" charset="0"/>
                        </a:rPr>
                        <m:t>=</m:t>
                      </m:r>
                      <m:d>
                        <m:dPr>
                          <m:begChr m:val="["/>
                          <m:endChr m:val="]"/>
                          <m:ctrlPr>
                            <a:rPr lang="en-US" altLang="zh-CN" sz="2000" i="1">
                              <a:latin typeface="Cambria Math" panose="02040503050406030204" pitchFamily="18" charset="0"/>
                              <a:cs typeface="Times New Roman" panose="02020603050405020304" pitchFamily="18" charset="0"/>
                            </a:rPr>
                          </m:ctrlPr>
                        </m:dPr>
                        <m:e>
                          <m:m>
                            <m:mPr>
                              <m:mcs>
                                <m:mc>
                                  <m:mcPr>
                                    <m:count m:val="2"/>
                                    <m:mcJc m:val="center"/>
                                  </m:mcPr>
                                </m:mc>
                              </m:mcs>
                              <m:ctrlPr>
                                <a:rPr lang="en-US" altLang="zh-CN" sz="2000" i="1">
                                  <a:latin typeface="Cambria Math" panose="02040503050406030204" pitchFamily="18" charset="0"/>
                                  <a:cs typeface="Times New Roman" panose="02020603050405020304" pitchFamily="18" charset="0"/>
                                </a:rPr>
                              </m:ctrlPr>
                            </m:mPr>
                            <m:mr>
                              <m:e>
                                <m:r>
                                  <a:rPr lang="en-US" altLang="zh-CN" sz="2000" b="1">
                                    <a:latin typeface="Cambria Math" panose="02040503050406030204" pitchFamily="18" charset="0"/>
                                    <a:cs typeface="Times New Roman" panose="02020603050405020304" pitchFamily="18" charset="0"/>
                                  </a:rPr>
                                  <m:t>𝐑</m:t>
                                </m:r>
                              </m:e>
                              <m:e>
                                <m:r>
                                  <a:rPr lang="en-US" altLang="zh-CN" sz="2000" b="1">
                                    <a:latin typeface="Cambria Math" panose="02040503050406030204" pitchFamily="18" charset="0"/>
                                    <a:cs typeface="Times New Roman" panose="02020603050405020304" pitchFamily="18" charset="0"/>
                                  </a:rPr>
                                  <m:t>𝐡</m:t>
                                </m:r>
                              </m:e>
                            </m:mr>
                            <m:mr>
                              <m:e>
                                <m:f>
                                  <m:fPr>
                                    <m:ctrlPr>
                                      <a:rPr lang="en-US" altLang="zh-CN" sz="2000" b="1" i="1" smtClean="0">
                                        <a:latin typeface="Cambria Math" panose="02040503050406030204" pitchFamily="18" charset="0"/>
                                        <a:cs typeface="Times New Roman" panose="02020603050405020304" pitchFamily="18" charset="0"/>
                                      </a:rPr>
                                    </m:ctrlPr>
                                  </m:fPr>
                                  <m:num>
                                    <m:sSup>
                                      <m:sSupPr>
                                        <m:ctrlPr>
                                          <a:rPr lang="en-US" altLang="zh-CN" sz="2000" i="1">
                                            <a:latin typeface="Cambria Math" panose="02040503050406030204" pitchFamily="18" charset="0"/>
                                            <a:cs typeface="Times New Roman" panose="02020603050405020304" pitchFamily="18" charset="0"/>
                                          </a:rPr>
                                        </m:ctrlPr>
                                      </m:sSupPr>
                                      <m:e>
                                        <m:r>
                                          <a:rPr lang="en-US" altLang="zh-CN" sz="2000" b="1">
                                            <a:latin typeface="Cambria Math" panose="02040503050406030204" pitchFamily="18" charset="0"/>
                                            <a:cs typeface="Times New Roman" panose="02020603050405020304" pitchFamily="18" charset="0"/>
                                          </a:rPr>
                                          <m:t>𝟏</m:t>
                                        </m:r>
                                      </m:e>
                                      <m:sup>
                                        <m:r>
                                          <a:rPr lang="en-US" altLang="zh-CN" sz="2000" i="1">
                                            <a:latin typeface="Cambria Math" panose="02040503050406030204" pitchFamily="18" charset="0"/>
                                            <a:cs typeface="Times New Roman" panose="02020603050405020304" pitchFamily="18" charset="0"/>
                                          </a:rPr>
                                          <m:t>𝑇</m:t>
                                        </m:r>
                                      </m:sup>
                                    </m:sSup>
                                    <m:r>
                                      <a:rPr lang="en-US" altLang="zh-CN" sz="2000" b="1">
                                        <a:latin typeface="Cambria Math" panose="02040503050406030204" pitchFamily="18" charset="0"/>
                                        <a:cs typeface="Times New Roman" panose="02020603050405020304" pitchFamily="18" charset="0"/>
                                      </a:rPr>
                                      <m:t>𝐑</m:t>
                                    </m:r>
                                  </m:num>
                                  <m:den>
                                    <m:r>
                                      <a:rPr lang="en-US" altLang="zh-CN" sz="2000" b="0" i="1" smtClean="0">
                                        <a:latin typeface="Cambria Math" panose="02040503050406030204" pitchFamily="18" charset="0"/>
                                        <a:cs typeface="Times New Roman" panose="02020603050405020304" pitchFamily="18" charset="0"/>
                                      </a:rPr>
                                      <m:t>𝑃</m:t>
                                    </m:r>
                                  </m:den>
                                </m:f>
                              </m:e>
                              <m:e>
                                <m:f>
                                  <m:fPr>
                                    <m:ctrlPr>
                                      <a:rPr lang="en-US" altLang="zh-CN" sz="2000" b="1" i="1">
                                        <a:latin typeface="Cambria Math" panose="02040503050406030204" pitchFamily="18" charset="0"/>
                                        <a:cs typeface="Times New Roman" panose="02020603050405020304" pitchFamily="18" charset="0"/>
                                      </a:rPr>
                                    </m:ctrlPr>
                                  </m:fPr>
                                  <m:num>
                                    <m:sSup>
                                      <m:sSupPr>
                                        <m:ctrlPr>
                                          <a:rPr lang="en-US" altLang="zh-CN" sz="2000" i="1">
                                            <a:latin typeface="Cambria Math" panose="02040503050406030204" pitchFamily="18" charset="0"/>
                                            <a:cs typeface="Times New Roman" panose="02020603050405020304" pitchFamily="18" charset="0"/>
                                          </a:rPr>
                                        </m:ctrlPr>
                                      </m:sSupPr>
                                      <m:e>
                                        <m:r>
                                          <a:rPr lang="en-US" altLang="zh-CN" sz="2000" b="1">
                                            <a:latin typeface="Cambria Math" panose="02040503050406030204" pitchFamily="18" charset="0"/>
                                            <a:cs typeface="Times New Roman" panose="02020603050405020304" pitchFamily="18" charset="0"/>
                                          </a:rPr>
                                          <m:t>𝟏</m:t>
                                        </m:r>
                                      </m:e>
                                      <m:sup>
                                        <m:r>
                                          <a:rPr lang="en-US" altLang="zh-CN" sz="2000" i="1">
                                            <a:latin typeface="Cambria Math" panose="02040503050406030204" pitchFamily="18" charset="0"/>
                                            <a:cs typeface="Times New Roman" panose="02020603050405020304" pitchFamily="18" charset="0"/>
                                          </a:rPr>
                                          <m:t>𝑇</m:t>
                                        </m:r>
                                      </m:sup>
                                    </m:sSup>
                                    <m:r>
                                      <a:rPr lang="en-US" altLang="zh-CN" sz="2000" b="1" i="0" smtClean="0">
                                        <a:latin typeface="Cambria Math" panose="02040503050406030204" pitchFamily="18" charset="0"/>
                                        <a:cs typeface="Times New Roman" panose="02020603050405020304" pitchFamily="18" charset="0"/>
                                      </a:rPr>
                                      <m:t>𝐡</m:t>
                                    </m:r>
                                  </m:num>
                                  <m:den>
                                    <m:r>
                                      <a:rPr lang="en-US" altLang="zh-CN" sz="2000" i="1">
                                        <a:latin typeface="Cambria Math" panose="02040503050406030204" pitchFamily="18" charset="0"/>
                                        <a:cs typeface="Times New Roman" panose="02020603050405020304" pitchFamily="18" charset="0"/>
                                      </a:rPr>
                                      <m:t>𝑃</m:t>
                                    </m:r>
                                  </m:den>
                                </m:f>
                              </m:e>
                            </m:mr>
                          </m:m>
                        </m:e>
                      </m:d>
                    </m:oMath>
                  </m:oMathPara>
                </a14:m>
                <a:endParaRPr lang="en-US" altLang="zh-CN" sz="2000" b="1"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r="-1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26429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问题求解（</a:t>
            </a:r>
            <a:r>
              <a:rPr lang="en-US" altLang="zh-CN" sz="2000" b="1" dirty="0">
                <a:solidFill>
                  <a:srgbClr val="3D5864"/>
                </a:solidFill>
                <a:latin typeface="微软雅黑" panose="020B0503020204020204" charset="-122"/>
                <a:ea typeface="微软雅黑" panose="020B0503020204020204" charset="-122"/>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𝐃</m:t>
                    </m:r>
                  </m:oMath>
                </a14:m>
                <a:r>
                  <a:rPr lang="zh-CN" altLang="en-US" sz="2000" dirty="0">
                    <a:latin typeface="Times New Roman" panose="02020603050405020304" pitchFamily="18" charset="0"/>
                    <a:cs typeface="Times New Roman" panose="02020603050405020304" pitchFamily="18" charset="0"/>
                  </a:rPr>
                  <a:t>是一个</a:t>
                </a:r>
                <a:r>
                  <a:rPr lang="zh-CN" altLang="en-US" sz="2000" dirty="0">
                    <a:solidFill>
                      <a:srgbClr val="FF0000"/>
                    </a:solidFill>
                    <a:latin typeface="Times New Roman" panose="02020603050405020304" pitchFamily="18" charset="0"/>
                    <a:cs typeface="Times New Roman" panose="02020603050405020304" pitchFamily="18" charset="0"/>
                  </a:rPr>
                  <a:t>正则非负</a:t>
                </a:r>
                <a:r>
                  <a:rPr lang="zh-CN" altLang="en-US" sz="2000" dirty="0">
                    <a:latin typeface="Times New Roman" panose="02020603050405020304" pitchFamily="18" charset="0"/>
                    <a:cs typeface="Times New Roman" panose="02020603050405020304" pitchFamily="18" charset="0"/>
                  </a:rPr>
                  <a:t>矩阵，根据</a:t>
                </a:r>
                <a:r>
                  <a:rPr lang="en-US" altLang="zh-CN" sz="2000" dirty="0">
                    <a:latin typeface="Times New Roman" panose="02020603050405020304" pitchFamily="18" charset="0"/>
                    <a:cs typeface="Times New Roman" panose="02020603050405020304" pitchFamily="18" charset="0"/>
                  </a:rPr>
                  <a:t>Perron-</a:t>
                </a:r>
                <a:r>
                  <a:rPr lang="en-US" altLang="zh-CN" sz="2000" dirty="0" err="1">
                    <a:latin typeface="Times New Roman" panose="02020603050405020304" pitchFamily="18" charset="0"/>
                    <a:cs typeface="Times New Roman" panose="02020603050405020304" pitchFamily="18" charset="0"/>
                  </a:rPr>
                  <a:t>Frobenius</a:t>
                </a:r>
                <a:r>
                  <a:rPr lang="zh-CN" altLang="en-US" sz="2000" dirty="0">
                    <a:latin typeface="Times New Roman" panose="02020603050405020304" pitchFamily="18" charset="0"/>
                    <a:cs typeface="Times New Roman" panose="02020603050405020304" pitchFamily="18" charset="0"/>
                  </a:rPr>
                  <a:t>定理，</a:t>
                </a:r>
                <a:r>
                  <a:rPr lang="en-US" altLang="zh-CN" sz="2000" b="1" dirty="0">
                    <a:cs typeface="Times New Roman" panose="02020603050405020304" pitchFamily="18" charset="0"/>
                  </a:rPr>
                  <a:t> </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𝐃𝐲</m:t>
                    </m:r>
                    <m:r>
                      <a:rPr lang="en-US" altLang="zh-CN" sz="2000" i="1">
                        <a:latin typeface="Cambria Math" panose="02040503050406030204" pitchFamily="18" charset="0"/>
                        <a:cs typeface="Times New Roman" panose="02020603050405020304" pitchFamily="18" charset="0"/>
                      </a:rPr>
                      <m:t>= </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𝑡</m:t>
                        </m:r>
                      </m:den>
                    </m:f>
                    <m:r>
                      <a:rPr lang="en-US" altLang="zh-CN" sz="2000" b="1">
                        <a:latin typeface="Cambria Math" panose="02040503050406030204" pitchFamily="18" charset="0"/>
                        <a:cs typeface="Times New Roman" panose="02020603050405020304" pitchFamily="18" charset="0"/>
                      </a:rPr>
                      <m:t>𝐲</m:t>
                    </m:r>
                  </m:oMath>
                </a14:m>
                <a:r>
                  <a:rPr lang="zh-CN" altLang="en-US" sz="2000" dirty="0">
                    <a:latin typeface="Times New Roman" panose="02020603050405020304" pitchFamily="18" charset="0"/>
                    <a:cs typeface="Times New Roman" panose="02020603050405020304" pitchFamily="18" charset="0"/>
                  </a:rPr>
                  <a:t>只有一个满足</a:t>
                </a:r>
                <a14:m>
                  <m:oMath xmlns:m="http://schemas.openxmlformats.org/officeDocument/2006/math">
                    <m:r>
                      <a:rPr lang="en-US" altLang="zh-CN" sz="2000">
                        <a:latin typeface="Cambria Math" panose="02040503050406030204" pitchFamily="18" charset="0"/>
                        <a:cs typeface="Times New Roman" panose="02020603050405020304" pitchFamily="18" charset="0"/>
                      </a:rPr>
                      <m:t>𝐲</m:t>
                    </m:r>
                    <m:r>
                      <a:rPr lang="en-US" altLang="zh-CN" sz="2000">
                        <a:latin typeface="Cambria Math" panose="02040503050406030204" pitchFamily="18" charset="0"/>
                        <a:cs typeface="Times New Roman" panose="02020603050405020304" pitchFamily="18" charset="0"/>
                      </a:rPr>
                      <m:t>&gt;0</m:t>
                    </m:r>
                    <m:r>
                      <a:rPr lang="zh-CN" altLang="en-US" sz="2000">
                        <a:latin typeface="Cambria Math" panose="02040503050406030204" pitchFamily="18" charset="0"/>
                        <a:cs typeface="Times New Roman" panose="02020603050405020304" pitchFamily="18" charset="0"/>
                      </a:rPr>
                      <m:t>的</m:t>
                    </m:r>
                  </m:oMath>
                </a14:m>
                <a:r>
                  <a:rPr lang="zh-CN" altLang="en-US" sz="2000" dirty="0">
                    <a:latin typeface="Times New Roman" panose="02020603050405020304" pitchFamily="18" charset="0"/>
                    <a:cs typeface="Times New Roman" panose="02020603050405020304" pitchFamily="18" charset="0"/>
                  </a:rPr>
                  <a:t>实数解，该解对应的特征根是</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𝐃</m:t>
                    </m:r>
                  </m:oMath>
                </a14:m>
                <a:r>
                  <a:rPr lang="zh-CN" altLang="en-US" sz="2000" dirty="0">
                    <a:latin typeface="Times New Roman" panose="02020603050405020304" pitchFamily="18" charset="0"/>
                    <a:cs typeface="Times New Roman" panose="02020603050405020304" pitchFamily="18" charset="0"/>
                  </a:rPr>
                  <a:t>最大的特征值。</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求取方阵最大特征值及其对应的特征向量可以采用幂迭代算法。</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endParaRPr lang="en-US" altLang="zh-CN" sz="2000" dirty="0">
                  <a:latin typeface="Times New Roman" panose="02020603050405020304" pitchFamily="18" charset="0"/>
                  <a:cs typeface="Times New Roman" panose="02020603050405020304" pitchFamily="18" charset="0"/>
                </a:endParaRPr>
              </a:p>
              <a:p>
                <a:pPr algn="just">
                  <a:lnSpc>
                    <a:spcPct val="150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345" r="-14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3">
                <a:extLst>
                  <a:ext uri="{FF2B5EF4-FFF2-40B4-BE49-F238E27FC236}">
                    <a16:creationId xmlns:a16="http://schemas.microsoft.com/office/drawing/2014/main" id="{248D0525-7CCC-45A9-B9DF-FD9B27170D50}"/>
                  </a:ext>
                </a:extLst>
              </p:cNvPr>
              <p:cNvGraphicFramePr>
                <a:graphicFrameLocks noGrp="1"/>
              </p:cNvGraphicFramePr>
              <p:nvPr>
                <p:extLst>
                  <p:ext uri="{D42A27DB-BD31-4B8C-83A1-F6EECF244321}">
                    <p14:modId xmlns:p14="http://schemas.microsoft.com/office/powerpoint/2010/main" val="3780748882"/>
                  </p:ext>
                </p:extLst>
              </p:nvPr>
            </p:nvGraphicFramePr>
            <p:xfrm>
              <a:off x="1084605" y="3167820"/>
              <a:ext cx="8128000" cy="29667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168317614"/>
                        </a:ext>
                      </a:extLst>
                    </a:gridCol>
                  </a:tblGrid>
                  <a:tr h="370840">
                    <a:tc>
                      <a:txBody>
                        <a:bodyPr/>
                        <a:lstStyle/>
                        <a:p>
                          <a:r>
                            <a:rPr lang="zh-CN" altLang="en-US" dirty="0">
                              <a:latin typeface="Times New Roman" panose="02020603050405020304" pitchFamily="18" charset="0"/>
                              <a:cs typeface="Times New Roman" panose="02020603050405020304" pitchFamily="18" charset="0"/>
                            </a:rPr>
                            <a:t>算法三：幂迭代算法</a:t>
                          </a:r>
                        </a:p>
                      </a:txBody>
                      <a:tcPr/>
                    </a:tc>
                    <a:extLst>
                      <a:ext uri="{0D108BD9-81ED-4DB2-BD59-A6C34878D82A}">
                        <a16:rowId xmlns:a16="http://schemas.microsoft.com/office/drawing/2014/main" val="3003102647"/>
                      </a:ext>
                    </a:extLst>
                  </a:tr>
                  <a:tr h="370840">
                    <a:tc>
                      <a: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en-US" altLang="zh-CN" b="1" i="0" dirty="0" smtClean="0">
                                  <a:latin typeface="Cambria Math" panose="02040503050406030204" pitchFamily="18" charset="0"/>
                                  <a:cs typeface="Times New Roman" panose="02020603050405020304" pitchFamily="18" charset="0"/>
                                </a:rPr>
                                <m:t>𝐃</m:t>
                              </m:r>
                            </m:oMath>
                          </a14:m>
                          <a:endParaRPr lang="zh-CN" altLang="en-US" b="1"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2696064"/>
                      </a:ext>
                    </a:extLst>
                  </a:tr>
                  <a:tr h="370840">
                    <a:tc>
                      <a:txBody>
                        <a:bodyPr/>
                        <a:lstStyle/>
                        <a:p>
                          <a:r>
                            <a:rPr lang="zh-CN" altLang="en-US" dirty="0"/>
                            <a:t>初始化</a:t>
                          </a:r>
                          <a14:m>
                            <m:oMath xmlns:m="http://schemas.openxmlformats.org/officeDocument/2006/math">
                              <m:r>
                                <a:rPr lang="en-US" altLang="zh-CN" b="1" i="0" dirty="0" smtClean="0">
                                  <a:latin typeface="Cambria Math" panose="02040503050406030204" pitchFamily="18" charset="0"/>
                                </a:rPr>
                                <m:t>𝐲</m:t>
                              </m:r>
                              <m:r>
                                <a:rPr lang="zh-CN" altLang="en-US" b="0" i="1" dirty="0" smtClean="0">
                                  <a:latin typeface="Cambria Math" panose="02040503050406030204" pitchFamily="18" charset="0"/>
                                </a:rPr>
                                <m:t>为</m:t>
                              </m:r>
                            </m:oMath>
                          </a14:m>
                          <a:r>
                            <a:rPr lang="zh-CN" altLang="en-US" b="0" i="0" dirty="0"/>
                            <a:t>一个随机值</a:t>
                          </a:r>
                          <a:endParaRPr lang="zh-CN" altLang="en-US" b="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57430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Times New Roman" panose="02020603050405020304" pitchFamily="18" charset="0"/>
                              <a:cs typeface="Times New Roman" panose="02020603050405020304" pitchFamily="18" charset="0"/>
                            </a:rPr>
                            <a:t>Repeat:</a:t>
                          </a:r>
                          <a:endParaRPr lang="zh-CN" altLang="en-US" b="0" i="0" dirty="0"/>
                        </a:p>
                      </a:txBody>
                      <a:tcPr/>
                    </a:tc>
                    <a:extLst>
                      <a:ext uri="{0D108BD9-81ED-4DB2-BD59-A6C34878D82A}">
                        <a16:rowId xmlns:a16="http://schemas.microsoft.com/office/drawing/2014/main" val="41042400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14:m>
                            <m:oMath xmlns:m="http://schemas.openxmlformats.org/officeDocument/2006/math">
                              <m:r>
                                <a:rPr lang="en-US" altLang="zh-CN" b="1" i="0" smtClean="0">
                                  <a:latin typeface="Cambria Math" panose="02040503050406030204" pitchFamily="18" charset="0"/>
                                </a:rPr>
                                <m:t>𝐲</m:t>
                              </m:r>
                              <m:r>
                                <a:rPr lang="en-US" altLang="zh-CN" b="1" i="0" smtClean="0">
                                  <a:latin typeface="Cambria Math" panose="02040503050406030204" pitchFamily="18" charset="0"/>
                                </a:rPr>
                                <m:t>=</m:t>
                              </m:r>
                              <m:r>
                                <a:rPr lang="en-US" altLang="zh-CN" b="1" i="0" smtClean="0">
                                  <a:latin typeface="Cambria Math" panose="02040503050406030204" pitchFamily="18" charset="0"/>
                                </a:rPr>
                                <m:t>𝐃𝐲</m:t>
                              </m:r>
                            </m:oMath>
                          </a14:m>
                          <a:endParaRPr lang="zh-CN" altLang="en-US" b="1" i="0" dirty="0"/>
                        </a:p>
                      </a:txBody>
                      <a:tcPr/>
                    </a:tc>
                    <a:extLst>
                      <a:ext uri="{0D108BD9-81ED-4DB2-BD59-A6C34878D82A}">
                        <a16:rowId xmlns:a16="http://schemas.microsoft.com/office/drawing/2014/main" val="522726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t>    </a:t>
                          </a:r>
                          <a14:m>
                            <m:oMath xmlns:m="http://schemas.openxmlformats.org/officeDocument/2006/math">
                              <m:r>
                                <a:rPr lang="en-US" altLang="zh-CN" b="1" i="0" smtClean="0">
                                  <a:latin typeface="Cambria Math" panose="02040503050406030204" pitchFamily="18" charset="0"/>
                                </a:rPr>
                                <m:t>𝐲</m:t>
                              </m:r>
                              <m:r>
                                <a:rPr lang="en-US" altLang="zh-CN" b="1" i="0" smtClean="0">
                                  <a:latin typeface="Cambria Math" panose="02040503050406030204" pitchFamily="18" charset="0"/>
                                </a:rPr>
                                <m:t>=</m:t>
                              </m:r>
                              <m:r>
                                <a:rPr lang="en-US" altLang="zh-CN" b="1" i="0" smtClean="0">
                                  <a:latin typeface="Cambria Math" panose="02040503050406030204" pitchFamily="18" charset="0"/>
                                </a:rPr>
                                <m:t>𝐲</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𝐲</m:t>
                                      </m:r>
                                    </m:e>
                                  </m:d>
                                </m:e>
                                <m:sub>
                                  <m:r>
                                    <a:rPr lang="en-US" altLang="zh-CN" b="1" i="0" smtClean="0">
                                      <a:latin typeface="Cambria Math" panose="02040503050406030204" pitchFamily="18" charset="0"/>
                                    </a:rPr>
                                    <m:t>𝟐</m:t>
                                  </m:r>
                                </m:sub>
                              </m:sSub>
                            </m:oMath>
                          </a14:m>
                          <a:endParaRPr lang="zh-CN" altLang="en-US" b="1" i="0" dirty="0"/>
                        </a:p>
                      </a:txBody>
                      <a:tcPr/>
                    </a:tc>
                    <a:extLst>
                      <a:ext uri="{0D108BD9-81ED-4DB2-BD59-A6C34878D82A}">
                        <a16:rowId xmlns:a16="http://schemas.microsoft.com/office/drawing/2014/main" val="26999911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t>Until Convergence</a:t>
                          </a:r>
                          <a:endParaRPr lang="zh-CN" altLang="en-US" b="0" i="0" dirty="0"/>
                        </a:p>
                      </a:txBody>
                      <a:tcPr/>
                    </a:tc>
                    <a:extLst>
                      <a:ext uri="{0D108BD9-81ED-4DB2-BD59-A6C34878D82A}">
                        <a16:rowId xmlns:a16="http://schemas.microsoft.com/office/drawing/2014/main" val="14981082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输出：</a:t>
                          </a:r>
                          <a14:m>
                            <m:oMath xmlns:m="http://schemas.openxmlformats.org/officeDocument/2006/math">
                              <m:r>
                                <a:rPr lang="en-US" altLang="zh-CN" b="1" i="0" smtClean="0">
                                  <a:latin typeface="Cambria Math" panose="02040503050406030204" pitchFamily="18" charset="0"/>
                                  <a:cs typeface="Times New Roman" panose="02020603050405020304" pitchFamily="18" charset="0"/>
                                </a:rPr>
                                <m:t>𝐲</m:t>
                              </m:r>
                            </m:oMath>
                          </a14:m>
                          <a:endParaRPr lang="en-US" altLang="zh-CN" b="1"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2361197"/>
                      </a:ext>
                    </a:extLst>
                  </a:tr>
                </a:tbl>
              </a:graphicData>
            </a:graphic>
          </p:graphicFrame>
        </mc:Choice>
        <mc:Fallback xmlns="">
          <p:graphicFrame>
            <p:nvGraphicFramePr>
              <p:cNvPr id="5" name="表格 3">
                <a:extLst>
                  <a:ext uri="{FF2B5EF4-FFF2-40B4-BE49-F238E27FC236}">
                    <a16:creationId xmlns:a16="http://schemas.microsoft.com/office/drawing/2014/main" id="{248D0525-7CCC-45A9-B9DF-FD9B27170D50}"/>
                  </a:ext>
                </a:extLst>
              </p:cNvPr>
              <p:cNvGraphicFramePr>
                <a:graphicFrameLocks noGrp="1"/>
              </p:cNvGraphicFramePr>
              <p:nvPr>
                <p:extLst>
                  <p:ext uri="{D42A27DB-BD31-4B8C-83A1-F6EECF244321}">
                    <p14:modId xmlns:p14="http://schemas.microsoft.com/office/powerpoint/2010/main" val="3780748882"/>
                  </p:ext>
                </p:extLst>
              </p:nvPr>
            </p:nvGraphicFramePr>
            <p:xfrm>
              <a:off x="1084605" y="3167820"/>
              <a:ext cx="8128000" cy="29667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168317614"/>
                        </a:ext>
                      </a:extLst>
                    </a:gridCol>
                  </a:tblGrid>
                  <a:tr h="370840">
                    <a:tc>
                      <a:txBody>
                        <a:bodyPr/>
                        <a:lstStyle/>
                        <a:p>
                          <a:r>
                            <a:rPr lang="zh-CN" altLang="en-US" dirty="0">
                              <a:latin typeface="Times New Roman" panose="02020603050405020304" pitchFamily="18" charset="0"/>
                              <a:cs typeface="Times New Roman" panose="02020603050405020304" pitchFamily="18" charset="0"/>
                            </a:rPr>
                            <a:t>算法三：幂迭代算法</a:t>
                          </a:r>
                        </a:p>
                      </a:txBody>
                      <a:tcPr/>
                    </a:tc>
                    <a:extLst>
                      <a:ext uri="{0D108BD9-81ED-4DB2-BD59-A6C34878D82A}">
                        <a16:rowId xmlns:a16="http://schemas.microsoft.com/office/drawing/2014/main" val="3003102647"/>
                      </a:ext>
                    </a:extLst>
                  </a:tr>
                  <a:tr h="370840">
                    <a:tc>
                      <a:txBody>
                        <a:bodyPr/>
                        <a:lstStyle/>
                        <a:p>
                          <a:endParaRPr lang="zh-CN"/>
                        </a:p>
                      </a:txBody>
                      <a:tcPr>
                        <a:blipFill>
                          <a:blip r:embed="rId4"/>
                          <a:stretch>
                            <a:fillRect l="-75" t="-108197" r="-300" b="-622951"/>
                          </a:stretch>
                        </a:blipFill>
                      </a:tcPr>
                    </a:tc>
                    <a:extLst>
                      <a:ext uri="{0D108BD9-81ED-4DB2-BD59-A6C34878D82A}">
                        <a16:rowId xmlns:a16="http://schemas.microsoft.com/office/drawing/2014/main" val="2862696064"/>
                      </a:ext>
                    </a:extLst>
                  </a:tr>
                  <a:tr h="370840">
                    <a:tc>
                      <a:txBody>
                        <a:bodyPr/>
                        <a:lstStyle/>
                        <a:p>
                          <a:endParaRPr lang="zh-CN"/>
                        </a:p>
                      </a:txBody>
                      <a:tcPr>
                        <a:blipFill>
                          <a:blip r:embed="rId4"/>
                          <a:stretch>
                            <a:fillRect l="-75" t="-208197" r="-300" b="-522951"/>
                          </a:stretch>
                        </a:blipFill>
                      </a:tcPr>
                    </a:tc>
                    <a:extLst>
                      <a:ext uri="{0D108BD9-81ED-4DB2-BD59-A6C34878D82A}">
                        <a16:rowId xmlns:a16="http://schemas.microsoft.com/office/drawing/2014/main" val="557430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Times New Roman" panose="02020603050405020304" pitchFamily="18" charset="0"/>
                              <a:cs typeface="Times New Roman" panose="02020603050405020304" pitchFamily="18" charset="0"/>
                            </a:rPr>
                            <a:t>Repeat:</a:t>
                          </a:r>
                          <a:endParaRPr lang="zh-CN" altLang="en-US" b="0" i="0" dirty="0"/>
                        </a:p>
                      </a:txBody>
                      <a:tcPr/>
                    </a:tc>
                    <a:extLst>
                      <a:ext uri="{0D108BD9-81ED-4DB2-BD59-A6C34878D82A}">
                        <a16:rowId xmlns:a16="http://schemas.microsoft.com/office/drawing/2014/main" val="4104240013"/>
                      </a:ext>
                    </a:extLst>
                  </a:tr>
                  <a:tr h="370840">
                    <a:tc>
                      <a:txBody>
                        <a:bodyPr/>
                        <a:lstStyle/>
                        <a:p>
                          <a:endParaRPr lang="zh-CN"/>
                        </a:p>
                      </a:txBody>
                      <a:tcPr>
                        <a:blipFill>
                          <a:blip r:embed="rId4"/>
                          <a:stretch>
                            <a:fillRect l="-75" t="-408197" r="-300" b="-322951"/>
                          </a:stretch>
                        </a:blipFill>
                      </a:tcPr>
                    </a:tc>
                    <a:extLst>
                      <a:ext uri="{0D108BD9-81ED-4DB2-BD59-A6C34878D82A}">
                        <a16:rowId xmlns:a16="http://schemas.microsoft.com/office/drawing/2014/main" val="522726466"/>
                      </a:ext>
                    </a:extLst>
                  </a:tr>
                  <a:tr h="370840">
                    <a:tc>
                      <a:txBody>
                        <a:bodyPr/>
                        <a:lstStyle/>
                        <a:p>
                          <a:endParaRPr lang="zh-CN"/>
                        </a:p>
                      </a:txBody>
                      <a:tcPr>
                        <a:blipFill>
                          <a:blip r:embed="rId4"/>
                          <a:stretch>
                            <a:fillRect l="-75" t="-508197" r="-300" b="-222951"/>
                          </a:stretch>
                        </a:blipFill>
                      </a:tcPr>
                    </a:tc>
                    <a:extLst>
                      <a:ext uri="{0D108BD9-81ED-4DB2-BD59-A6C34878D82A}">
                        <a16:rowId xmlns:a16="http://schemas.microsoft.com/office/drawing/2014/main" val="26999911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t>Until Convergence</a:t>
                          </a:r>
                          <a:endParaRPr lang="zh-CN" altLang="en-US" b="0" i="0" dirty="0"/>
                        </a:p>
                      </a:txBody>
                      <a:tcPr/>
                    </a:tc>
                    <a:extLst>
                      <a:ext uri="{0D108BD9-81ED-4DB2-BD59-A6C34878D82A}">
                        <a16:rowId xmlns:a16="http://schemas.microsoft.com/office/drawing/2014/main" val="1498108224"/>
                      </a:ext>
                    </a:extLst>
                  </a:tr>
                  <a:tr h="370840">
                    <a:tc>
                      <a:txBody>
                        <a:bodyPr/>
                        <a:lstStyle/>
                        <a:p>
                          <a:endParaRPr lang="zh-CN"/>
                        </a:p>
                      </a:txBody>
                      <a:tcPr>
                        <a:blipFill>
                          <a:blip r:embed="rId4"/>
                          <a:stretch>
                            <a:fillRect l="-75" t="-708197" r="-300" b="-22951"/>
                          </a:stretch>
                        </a:blipFill>
                      </a:tcPr>
                    </a:tc>
                    <a:extLst>
                      <a:ext uri="{0D108BD9-81ED-4DB2-BD59-A6C34878D82A}">
                        <a16:rowId xmlns:a16="http://schemas.microsoft.com/office/drawing/2014/main" val="1102361197"/>
                      </a:ext>
                    </a:extLst>
                  </a:tr>
                </a:tbl>
              </a:graphicData>
            </a:graphic>
          </p:graphicFrame>
        </mc:Fallback>
      </mc:AlternateContent>
    </p:spTree>
    <p:extLst>
      <p:ext uri="{BB962C8B-B14F-4D97-AF65-F5344CB8AC3E}">
        <p14:creationId xmlns:p14="http://schemas.microsoft.com/office/powerpoint/2010/main" val="119583853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R="0" indent="0" defTabSz="914400" fontAlgn="auto">
              <a:lnSpc>
                <a:spcPct val="100000"/>
              </a:lnSpc>
              <a:spcBef>
                <a:spcPts val="1000"/>
              </a:spcBef>
              <a:spcAft>
                <a:spcPts val="0"/>
              </a:spcAft>
              <a:buClrTx/>
              <a:buSzTx/>
              <a:buFont typeface="Arial" panose="020B0604020202020204" pitchFamily="34" charset="0"/>
              <a:buNone/>
            </a:pPr>
            <a:r>
              <a:rPr kumimoji="0" lang="zh-CN" altLang="en-US" sz="2000" b="1" i="0" kern="1200" cap="none" spc="0" normalizeH="0" baseline="0" noProof="0" dirty="0">
                <a:solidFill>
                  <a:srgbClr val="3D5864"/>
                </a:solidFill>
                <a:latin typeface="微软雅黑" panose="020B0503020204020204" charset="-122"/>
                <a:ea typeface="微软雅黑" panose="020B0503020204020204" charset="-122"/>
                <a:cs typeface="+mn-cs"/>
              </a:rPr>
              <a:t>问题求解（</a:t>
            </a:r>
            <a:r>
              <a:rPr kumimoji="0" lang="en-US" altLang="zh-CN" sz="2000" b="1" i="0" kern="1200" cap="none" spc="0" normalizeH="0" baseline="0" noProof="0" dirty="0">
                <a:solidFill>
                  <a:srgbClr val="3D5864"/>
                </a:solidFill>
                <a:latin typeface="微软雅黑" panose="020B0503020204020204" charset="-122"/>
                <a:ea typeface="微软雅黑" panose="020B0503020204020204" charset="-122"/>
                <a:cs typeface="+mn-cs"/>
              </a:rPr>
              <a:t>SINR</a:t>
            </a:r>
            <a:r>
              <a:rPr kumimoji="0" lang="zh-CN" altLang="en-US" sz="2000" b="1" i="0" kern="1200" cap="none" spc="0" normalizeH="0" baseline="0" noProof="0" dirty="0">
                <a:solidFill>
                  <a:srgbClr val="3D5864"/>
                </a:solidFill>
                <a:latin typeface="微软雅黑" panose="020B0503020204020204" charset="-122"/>
                <a:ea typeface="微软雅黑" panose="020B0503020204020204" charset="-122"/>
                <a:cs typeface="+mn-cs"/>
              </a:rPr>
              <a:t>）</a:t>
            </a:r>
          </a:p>
        </p:txBody>
      </p:sp>
      <p:sp>
        <p:nvSpPr>
          <p:cNvPr id="8" name="文本框 7">
            <a:extLst>
              <a:ext uri="{FF2B5EF4-FFF2-40B4-BE49-F238E27FC236}">
                <a16:creationId xmlns:a16="http://schemas.microsoft.com/office/drawing/2014/main" id="{7B90808C-FA4A-4DCC-A0BF-8BC805D7C3AE}"/>
              </a:ext>
            </a:extLst>
          </p:cNvPr>
          <p:cNvSpPr txBox="1"/>
          <p:nvPr/>
        </p:nvSpPr>
        <p:spPr>
          <a:xfrm>
            <a:off x="630943" y="1090242"/>
            <a:ext cx="11175095" cy="5685074"/>
          </a:xfrm>
          <a:prstGeom prst="rect">
            <a:avLst/>
          </a:prstGeom>
          <a:noFill/>
        </p:spPr>
        <p:txBody>
          <a:bodyPr wrap="square">
            <a:noAutofit/>
          </a:bodyPr>
          <a:lstStyle/>
          <a:p>
            <a:pPr marL="285750" indent="-285750" algn="just">
              <a:buFont typeface="Wingdings" panose="05000000000000000000" pitchFamily="2" charset="2"/>
              <a:buChar char="p"/>
            </a:pPr>
            <a:endParaRPr lang="en-US" altLang="zh-CN" b="0" i="1" dirty="0">
              <a:solidFill>
                <a:srgbClr val="221815"/>
              </a:solidFill>
              <a:latin typeface="Cambria Math" panose="02040503050406030204" pitchFamily="18" charset="0"/>
              <a:ea typeface="Cambria Math" panose="02040503050406030204" pitchFamily="18" charset="0"/>
            </a:endParaRPr>
          </a:p>
          <a:p>
            <a:pPr algn="just"/>
            <a:endParaRPr lang="en-US" altLang="zh-CN" i="1" dirty="0">
              <a:solidFill>
                <a:srgbClr val="221815"/>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5" name="表格 3">
                <a:extLst>
                  <a:ext uri="{FF2B5EF4-FFF2-40B4-BE49-F238E27FC236}">
                    <a16:creationId xmlns:a16="http://schemas.microsoft.com/office/drawing/2014/main" id="{5BF895A5-70B4-4BC8-902A-24948CCD4C07}"/>
                  </a:ext>
                </a:extLst>
              </p:cNvPr>
              <p:cNvGraphicFramePr>
                <a:graphicFrameLocks noGrp="1"/>
              </p:cNvGraphicFramePr>
              <p:nvPr>
                <p:extLst>
                  <p:ext uri="{D42A27DB-BD31-4B8C-83A1-F6EECF244321}">
                    <p14:modId xmlns:p14="http://schemas.microsoft.com/office/powerpoint/2010/main" val="3607086478"/>
                  </p:ext>
                </p:extLst>
              </p:nvPr>
            </p:nvGraphicFramePr>
            <p:xfrm>
              <a:off x="1966013" y="2476979"/>
              <a:ext cx="8128000" cy="223081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168317614"/>
                        </a:ext>
                      </a:extLst>
                    </a:gridCol>
                  </a:tblGrid>
                  <a:tr h="370840">
                    <a:tc>
                      <a:txBody>
                        <a:bodyPr/>
                        <a:lstStyle/>
                        <a:p>
                          <a:r>
                            <a:rPr lang="zh-CN" altLang="en-US" dirty="0">
                              <a:latin typeface="Times New Roman" panose="02020603050405020304" pitchFamily="18" charset="0"/>
                              <a:cs typeface="Times New Roman" panose="02020603050405020304" pitchFamily="18" charset="0"/>
                            </a:rPr>
                            <a:t>算法四：最大化最小</a:t>
                          </a:r>
                          <a:r>
                            <a:rPr lang="en-US" altLang="zh-CN" dirty="0">
                              <a:latin typeface="Times New Roman" panose="02020603050405020304" pitchFamily="18" charset="0"/>
                              <a:cs typeface="Times New Roman" panose="02020603050405020304" pitchFamily="18" charset="0"/>
                            </a:rPr>
                            <a:t>SINR</a:t>
                          </a:r>
                          <a:r>
                            <a:rPr lang="zh-CN" altLang="en-US" dirty="0">
                              <a:latin typeface="Times New Roman" panose="02020603050405020304" pitchFamily="18" charset="0"/>
                              <a:cs typeface="Times New Roman" panose="02020603050405020304" pitchFamily="18" charset="0"/>
                            </a:rPr>
                            <a:t>的功率分配算法</a:t>
                          </a:r>
                        </a:p>
                      </a:txBody>
                      <a:tcPr/>
                    </a:tc>
                    <a:extLst>
                      <a:ext uri="{0D108BD9-81ED-4DB2-BD59-A6C34878D82A}">
                        <a16:rowId xmlns:a16="http://schemas.microsoft.com/office/drawing/2014/main" val="3003102647"/>
                      </a:ext>
                    </a:extLst>
                  </a:tr>
                  <a:tr h="370840">
                    <a:tc>
                      <a: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smtClean="0">
                                  <a:solidFill>
                                    <a:srgbClr val="221815"/>
                                  </a:solidFill>
                                  <a:latin typeface="Cambria Math" panose="02040503050406030204" pitchFamily="18" charset="0"/>
                                  <a:ea typeface="Cambria Math" panose="02040503050406030204" pitchFamily="18" charset="0"/>
                                </a:rPr>
                                <m:t>,∀</m:t>
                              </m:r>
                              <m:r>
                                <a:rPr lang="en-US" altLang="zh-CN" b="0" i="1" smtClean="0">
                                  <a:solidFill>
                                    <a:srgbClr val="221815"/>
                                  </a:solidFill>
                                  <a:latin typeface="Cambria Math" panose="02040503050406030204" pitchFamily="18" charset="0"/>
                                  <a:ea typeface="Cambria Math" panose="02040503050406030204" pitchFamily="18" charset="0"/>
                                </a:rPr>
                                <m:t>𝑘</m:t>
                              </m:r>
                              <m:r>
                                <a:rPr lang="en-US" altLang="zh-CN" b="0" i="0" smtClean="0">
                                  <a:solidFill>
                                    <a:srgbClr val="221815"/>
                                  </a:solidFill>
                                  <a:latin typeface="Cambria Math" panose="02040503050406030204" pitchFamily="18" charset="0"/>
                                  <a:ea typeface="Cambria Math" panose="02040503050406030204" pitchFamily="18" charset="0"/>
                                </a:rPr>
                                <m:t>,  </m:t>
                              </m:r>
                              <m:sSup>
                                <m:sSupPr>
                                  <m:ctrlPr>
                                    <a:rPr lang="en-US" altLang="zh-CN" i="1" smtClean="0">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r>
                                <a:rPr lang="en-US" altLang="zh-CN" b="0" i="0" smtClean="0">
                                  <a:latin typeface="Cambria Math" panose="02040503050406030204" pitchFamily="18" charset="0"/>
                                  <a:cs typeface="Times New Roman" panose="02020603050405020304" pitchFamily="18" charset="0"/>
                                </a:rPr>
                                <m:t>,  </m:t>
                              </m:r>
                              <m:sSubSup>
                                <m:sSubSup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smtClean="0">
                                  <a:latin typeface="Cambria Math" panose="02040503050406030204" pitchFamily="18" charset="0"/>
                                  <a:cs typeface="Times New Roman" panose="02020603050405020304" pitchFamily="18" charset="0"/>
                                </a:rPr>
                                <m:t> </m:t>
                              </m:r>
                              <m:r>
                                <a:rPr lang="en-US" altLang="zh-CN" b="0" i="1" smtClean="0">
                                  <a:latin typeface="Cambria Math" panose="02040503050406030204" pitchFamily="18" charset="0"/>
                                  <a:cs typeface="Times New Roman" panose="02020603050405020304" pitchFamily="18" charset="0"/>
                                </a:rPr>
                                <m:t>𝑃</m:t>
                              </m:r>
                              <m:r>
                                <a:rPr lang="en-US" altLang="zh-CN" b="0" i="0" smtClean="0">
                                  <a:latin typeface="Cambria Math" panose="02040503050406030204" pitchFamily="18" charset="0"/>
                                  <a:cs typeface="Times New Roman" panose="02020603050405020304" pitchFamily="18" charset="0"/>
                                </a:rPr>
                                <m:t>,</m:t>
                              </m:r>
                              <m:r>
                                <a:rPr lang="zh-CN" altLang="en-US" sz="1800" i="1" smtClean="0">
                                  <a:latin typeface="Cambria Math" panose="02040503050406030204" pitchFamily="18" charset="0"/>
                                  <a:cs typeface="Times New Roman" panose="02020603050405020304" pitchFamily="18" charset="0"/>
                                </a:rPr>
                                <m:t>𝜀</m:t>
                              </m:r>
                            </m:oMath>
                          </a14:m>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26960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构造</a:t>
                          </a:r>
                          <a14:m>
                            <m:oMath xmlns:m="http://schemas.openxmlformats.org/officeDocument/2006/math">
                              <m:r>
                                <a:rPr lang="en-US" altLang="zh-CN" b="1" i="0" smtClean="0">
                                  <a:latin typeface="Cambria Math" panose="02040503050406030204" pitchFamily="18" charset="0"/>
                                </a:rPr>
                                <m:t>𝐑</m:t>
                              </m:r>
                              <m:r>
                                <a:rPr lang="en-US" altLang="zh-CN" b="1" i="0" smtClean="0">
                                  <a:latin typeface="Cambria Math" panose="02040503050406030204" pitchFamily="18" charset="0"/>
                                </a:rPr>
                                <m:t>,</m:t>
                              </m:r>
                              <m:r>
                                <a:rPr lang="en-US" altLang="zh-CN" b="1" i="0" smtClean="0">
                                  <a:latin typeface="Cambria Math" panose="02040503050406030204" pitchFamily="18" charset="0"/>
                                </a:rPr>
                                <m:t>𝐡</m:t>
                              </m:r>
                              <m:r>
                                <a:rPr lang="en-US" altLang="zh-CN" b="1" i="0" smtClean="0">
                                  <a:latin typeface="Cambria Math" panose="02040503050406030204" pitchFamily="18" charset="0"/>
                                </a:rPr>
                                <m:t>,</m:t>
                              </m:r>
                              <m:r>
                                <a:rPr lang="en-US" altLang="zh-CN" b="1" i="0" smtClean="0">
                                  <a:latin typeface="Cambria Math" panose="02040503050406030204" pitchFamily="18" charset="0"/>
                                </a:rPr>
                                <m:t>𝐂</m:t>
                              </m:r>
                              <m:r>
                                <a:rPr lang="en-US" altLang="zh-CN" b="1" i="0" smtClean="0">
                                  <a:latin typeface="Cambria Math" panose="02040503050406030204" pitchFamily="18" charset="0"/>
                                </a:rPr>
                                <m:t>,</m:t>
                              </m:r>
                              <m:r>
                                <a:rPr lang="en-US" altLang="zh-CN" b="1" i="0" smtClean="0">
                                  <a:latin typeface="Cambria Math" panose="02040503050406030204" pitchFamily="18" charset="0"/>
                                </a:rPr>
                                <m:t>𝐁</m:t>
                              </m:r>
                              <m:r>
                                <a:rPr lang="en-US" altLang="zh-CN" b="1" i="0" smtClean="0">
                                  <a:latin typeface="Cambria Math" panose="02040503050406030204" pitchFamily="18" charset="0"/>
                                </a:rPr>
                                <m:t>,</m:t>
                              </m:r>
                              <m:r>
                                <a:rPr lang="en-US" altLang="zh-CN" b="1" i="0" smtClean="0">
                                  <a:latin typeface="Cambria Math" panose="02040503050406030204" pitchFamily="18" charset="0"/>
                                </a:rPr>
                                <m:t>𝐃</m:t>
                              </m:r>
                            </m:oMath>
                          </a14:m>
                          <a:endParaRPr lang="zh-CN" altLang="en-US" b="1" i="0" dirty="0"/>
                        </a:p>
                      </a:txBody>
                      <a:tcPr/>
                    </a:tc>
                    <a:extLst>
                      <a:ext uri="{0D108BD9-81ED-4DB2-BD59-A6C34878D82A}">
                        <a16:rowId xmlns:a16="http://schemas.microsoft.com/office/drawing/2014/main" val="41042400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使用幂迭代算法解出最大特征值对应的特征向量</a:t>
                          </a:r>
                          <a14:m>
                            <m:oMath xmlns:m="http://schemas.openxmlformats.org/officeDocument/2006/math">
                              <m:r>
                                <a:rPr lang="en-US" altLang="zh-CN" b="1" i="0" smtClean="0">
                                  <a:latin typeface="Cambria Math" panose="02040503050406030204" pitchFamily="18" charset="0"/>
                                </a:rPr>
                                <m:t>𝐲</m:t>
                              </m:r>
                            </m:oMath>
                          </a14:m>
                          <a:endParaRPr lang="zh-CN" altLang="en-US" b="1" i="0" dirty="0"/>
                        </a:p>
                      </a:txBody>
                      <a:tcPr/>
                    </a:tc>
                    <a:extLst>
                      <a:ext uri="{0D108BD9-81ED-4DB2-BD59-A6C34878D82A}">
                        <a16:rowId xmlns:a16="http://schemas.microsoft.com/office/drawing/2014/main" val="522726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t>    </a:t>
                          </a:r>
                          <a:r>
                            <a:rPr lang="zh-CN" altLang="en-US" b="0" i="0" dirty="0"/>
                            <a:t>使用</a:t>
                          </a:r>
                          <a14:m>
                            <m:oMath xmlns:m="http://schemas.openxmlformats.org/officeDocument/2006/math">
                              <m:r>
                                <a:rPr lang="en-US" altLang="zh-CN" b="1" i="0" dirty="0" smtClean="0">
                                  <a:latin typeface="Cambria Math" panose="02040503050406030204" pitchFamily="18" charset="0"/>
                                </a:rPr>
                                <m:t>𝐲</m:t>
                              </m:r>
                            </m:oMath>
                          </a14:m>
                          <a:r>
                            <a:rPr lang="zh-CN" altLang="en-US" b="0" i="0" dirty="0"/>
                            <a:t>构造出功率分配向量</a:t>
                          </a:r>
                          <a14:m>
                            <m:oMath xmlns:m="http://schemas.openxmlformats.org/officeDocument/2006/math">
                              <m:r>
                                <a:rPr lang="en-US" altLang="zh-CN" b="1" i="0" smtClean="0">
                                  <a:latin typeface="Cambria Math" panose="02040503050406030204" pitchFamily="18" charset="0"/>
                                </a:rPr>
                                <m:t>𝐩</m:t>
                              </m:r>
                            </m:oMath>
                          </a14:m>
                          <a:endParaRPr lang="zh-CN" altLang="en-US" b="1" i="0" dirty="0"/>
                        </a:p>
                      </a:txBody>
                      <a:tcPr/>
                    </a:tc>
                    <a:extLst>
                      <a:ext uri="{0D108BD9-81ED-4DB2-BD59-A6C34878D82A}">
                        <a16:rowId xmlns:a16="http://schemas.microsoft.com/office/drawing/2014/main" val="26999911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cs typeface="Times New Roman" panose="02020603050405020304" pitchFamily="18" charset="0"/>
                            </a:rPr>
                            <a:t>输出：</a:t>
                          </a:r>
                          <a14:m>
                            <m:oMath xmlns:m="http://schemas.openxmlformats.org/officeDocument/2006/math">
                              <m:r>
                                <a:rPr lang="en-US" altLang="zh-CN" b="1" i="0" smtClean="0">
                                  <a:solidFill>
                                    <a:srgbClr val="221815"/>
                                  </a:solidFill>
                                  <a:latin typeface="Cambria Math" panose="02040503050406030204" pitchFamily="18" charset="0"/>
                                  <a:ea typeface="微软雅黑" panose="020B0503020204020204" pitchFamily="34" charset="-122"/>
                                </a:rPr>
                                <m:t>𝐩</m:t>
                              </m:r>
                            </m:oMath>
                          </a14:m>
                          <a:endParaRPr lang="en-US" altLang="zh-CN" b="1"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2361197"/>
                      </a:ext>
                    </a:extLst>
                  </a:tr>
                </a:tbl>
              </a:graphicData>
            </a:graphic>
          </p:graphicFrame>
        </mc:Choice>
        <mc:Fallback xmlns="">
          <p:graphicFrame>
            <p:nvGraphicFramePr>
              <p:cNvPr id="5" name="表格 3">
                <a:extLst>
                  <a:ext uri="{FF2B5EF4-FFF2-40B4-BE49-F238E27FC236}">
                    <a16:creationId xmlns:a16="http://schemas.microsoft.com/office/drawing/2014/main" id="{5BF895A5-70B4-4BC8-902A-24948CCD4C07}"/>
                  </a:ext>
                </a:extLst>
              </p:cNvPr>
              <p:cNvGraphicFramePr>
                <a:graphicFrameLocks noGrp="1"/>
              </p:cNvGraphicFramePr>
              <p:nvPr>
                <p:extLst>
                  <p:ext uri="{D42A27DB-BD31-4B8C-83A1-F6EECF244321}">
                    <p14:modId xmlns:p14="http://schemas.microsoft.com/office/powerpoint/2010/main" val="3607086478"/>
                  </p:ext>
                </p:extLst>
              </p:nvPr>
            </p:nvGraphicFramePr>
            <p:xfrm>
              <a:off x="1966013" y="2476979"/>
              <a:ext cx="8128000" cy="223081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168317614"/>
                        </a:ext>
                      </a:extLst>
                    </a:gridCol>
                  </a:tblGrid>
                  <a:tr h="370840">
                    <a:tc>
                      <a:txBody>
                        <a:bodyPr/>
                        <a:lstStyle/>
                        <a:p>
                          <a:r>
                            <a:rPr lang="zh-CN" altLang="en-US" dirty="0">
                              <a:latin typeface="Times New Roman" panose="02020603050405020304" pitchFamily="18" charset="0"/>
                              <a:cs typeface="Times New Roman" panose="02020603050405020304" pitchFamily="18" charset="0"/>
                            </a:rPr>
                            <a:t>算法四：最大化最小</a:t>
                          </a:r>
                          <a:r>
                            <a:rPr lang="en-US" altLang="zh-CN" dirty="0">
                              <a:latin typeface="Times New Roman" panose="02020603050405020304" pitchFamily="18" charset="0"/>
                              <a:cs typeface="Times New Roman" panose="02020603050405020304" pitchFamily="18" charset="0"/>
                            </a:rPr>
                            <a:t>SINR</a:t>
                          </a:r>
                          <a:r>
                            <a:rPr lang="zh-CN" altLang="en-US" dirty="0">
                              <a:latin typeface="Times New Roman" panose="02020603050405020304" pitchFamily="18" charset="0"/>
                              <a:cs typeface="Times New Roman" panose="02020603050405020304" pitchFamily="18" charset="0"/>
                            </a:rPr>
                            <a:t>的功率分配算法</a:t>
                          </a:r>
                        </a:p>
                      </a:txBody>
                      <a:tcPr/>
                    </a:tc>
                    <a:extLst>
                      <a:ext uri="{0D108BD9-81ED-4DB2-BD59-A6C34878D82A}">
                        <a16:rowId xmlns:a16="http://schemas.microsoft.com/office/drawing/2014/main" val="3003102647"/>
                      </a:ext>
                    </a:extLst>
                  </a:tr>
                  <a:tr h="376619">
                    <a:tc>
                      <a:txBody>
                        <a:bodyPr/>
                        <a:lstStyle/>
                        <a:p>
                          <a:endParaRPr lang="zh-CN"/>
                        </a:p>
                      </a:txBody>
                      <a:tcPr>
                        <a:blipFill>
                          <a:blip r:embed="rId3"/>
                          <a:stretch>
                            <a:fillRect l="-75" t="-108065" r="-375" b="-416129"/>
                          </a:stretch>
                        </a:blipFill>
                      </a:tcPr>
                    </a:tc>
                    <a:extLst>
                      <a:ext uri="{0D108BD9-81ED-4DB2-BD59-A6C34878D82A}">
                        <a16:rowId xmlns:a16="http://schemas.microsoft.com/office/drawing/2014/main" val="2862696064"/>
                      </a:ext>
                    </a:extLst>
                  </a:tr>
                  <a:tr h="370840">
                    <a:tc>
                      <a:txBody>
                        <a:bodyPr/>
                        <a:lstStyle/>
                        <a:p>
                          <a:endParaRPr lang="zh-CN"/>
                        </a:p>
                      </a:txBody>
                      <a:tcPr>
                        <a:blipFill>
                          <a:blip r:embed="rId3"/>
                          <a:stretch>
                            <a:fillRect l="-75" t="-211475" r="-375" b="-322951"/>
                          </a:stretch>
                        </a:blipFill>
                      </a:tcPr>
                    </a:tc>
                    <a:extLst>
                      <a:ext uri="{0D108BD9-81ED-4DB2-BD59-A6C34878D82A}">
                        <a16:rowId xmlns:a16="http://schemas.microsoft.com/office/drawing/2014/main" val="4104240013"/>
                      </a:ext>
                    </a:extLst>
                  </a:tr>
                  <a:tr h="370840">
                    <a:tc>
                      <a:txBody>
                        <a:bodyPr/>
                        <a:lstStyle/>
                        <a:p>
                          <a:endParaRPr lang="zh-CN"/>
                        </a:p>
                      </a:txBody>
                      <a:tcPr>
                        <a:blipFill>
                          <a:blip r:embed="rId3"/>
                          <a:stretch>
                            <a:fillRect l="-75" t="-311475" r="-375" b="-222951"/>
                          </a:stretch>
                        </a:blipFill>
                      </a:tcPr>
                    </a:tc>
                    <a:extLst>
                      <a:ext uri="{0D108BD9-81ED-4DB2-BD59-A6C34878D82A}">
                        <a16:rowId xmlns:a16="http://schemas.microsoft.com/office/drawing/2014/main" val="522726466"/>
                      </a:ext>
                    </a:extLst>
                  </a:tr>
                  <a:tr h="370840">
                    <a:tc>
                      <a:txBody>
                        <a:bodyPr/>
                        <a:lstStyle/>
                        <a:p>
                          <a:endParaRPr lang="zh-CN"/>
                        </a:p>
                      </a:txBody>
                      <a:tcPr>
                        <a:blipFill>
                          <a:blip r:embed="rId3"/>
                          <a:stretch>
                            <a:fillRect l="-75" t="-411475" r="-375" b="-122951"/>
                          </a:stretch>
                        </a:blipFill>
                      </a:tcPr>
                    </a:tc>
                    <a:extLst>
                      <a:ext uri="{0D108BD9-81ED-4DB2-BD59-A6C34878D82A}">
                        <a16:rowId xmlns:a16="http://schemas.microsoft.com/office/drawing/2014/main" val="2699991107"/>
                      </a:ext>
                    </a:extLst>
                  </a:tr>
                  <a:tr h="370840">
                    <a:tc>
                      <a:txBody>
                        <a:bodyPr/>
                        <a:lstStyle/>
                        <a:p>
                          <a:endParaRPr lang="zh-CN"/>
                        </a:p>
                      </a:txBody>
                      <a:tcPr>
                        <a:blipFill>
                          <a:blip r:embed="rId3"/>
                          <a:stretch>
                            <a:fillRect l="-75" t="-511475" r="-375" b="-22951"/>
                          </a:stretch>
                        </a:blipFill>
                      </a:tcPr>
                    </a:tc>
                    <a:extLst>
                      <a:ext uri="{0D108BD9-81ED-4DB2-BD59-A6C34878D82A}">
                        <a16:rowId xmlns:a16="http://schemas.microsoft.com/office/drawing/2014/main" val="1102361197"/>
                      </a:ext>
                    </a:extLst>
                  </a:tr>
                </a:tbl>
              </a:graphicData>
            </a:graphic>
          </p:graphicFrame>
        </mc:Fallback>
      </mc:AlternateContent>
    </p:spTree>
    <p:extLst>
      <p:ext uri="{BB962C8B-B14F-4D97-AF65-F5344CB8AC3E}">
        <p14:creationId xmlns:p14="http://schemas.microsoft.com/office/powerpoint/2010/main" val="152472161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性能的影响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仿真计算误差对</a:t>
            </a:r>
            <a:r>
              <a:rPr lang="en-US" altLang="zh-CN" sz="2000" dirty="0">
                <a:latin typeface="Times New Roman" panose="02020603050405020304" pitchFamily="18" charset="0"/>
                <a:cs typeface="Times New Roman" panose="02020603050405020304" pitchFamily="18" charset="0"/>
              </a:rPr>
              <a:t>SINR</a:t>
            </a:r>
            <a:r>
              <a:rPr lang="zh-CN" altLang="en-US" sz="2000" dirty="0">
                <a:latin typeface="Times New Roman" panose="02020603050405020304" pitchFamily="18" charset="0"/>
                <a:cs typeface="Times New Roman" panose="02020603050405020304" pitchFamily="18" charset="0"/>
              </a:rPr>
              <a:t>性能的影响</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4D922144-A6FD-42C7-BF91-405B2CE3A948}"/>
              </a:ext>
            </a:extLst>
          </p:cNvPr>
          <p:cNvGraphicFramePr>
            <a:graphicFrameLocks noGrp="1"/>
          </p:cNvGraphicFramePr>
          <p:nvPr>
            <p:extLst>
              <p:ext uri="{D42A27DB-BD31-4B8C-83A1-F6EECF244321}">
                <p14:modId xmlns:p14="http://schemas.microsoft.com/office/powerpoint/2010/main" val="3436872807"/>
              </p:ext>
            </p:extLst>
          </p:nvPr>
        </p:nvGraphicFramePr>
        <p:xfrm>
          <a:off x="2035319" y="1875596"/>
          <a:ext cx="8121361" cy="3628128"/>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2532834932"/>
                    </a:ext>
                  </a:extLst>
                </a:gridCol>
                <a:gridCol w="4959062">
                  <a:extLst>
                    <a:ext uri="{9D8B030D-6E8A-4147-A177-3AD203B41FA5}">
                      <a16:colId xmlns:a16="http://schemas.microsoft.com/office/drawing/2014/main" val="3853266506"/>
                    </a:ext>
                  </a:extLst>
                </a:gridCol>
              </a:tblGrid>
              <a:tr h="396384">
                <a:tc gridSpan="2">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仿真参数设置</a:t>
                      </a:r>
                    </a:p>
                  </a:txBody>
                  <a:tcPr/>
                </a:tc>
                <a:tc hMerge="1">
                  <a:txBody>
                    <a:bodyPr/>
                    <a:lstStyle/>
                    <a:p>
                      <a:endParaRPr lang="zh-CN" altLang="en-US" dirty="0"/>
                    </a:p>
                  </a:txBody>
                  <a:tcPr/>
                </a:tc>
                <a:extLst>
                  <a:ext uri="{0D108BD9-81ED-4DB2-BD59-A6C34878D82A}">
                    <a16:rowId xmlns:a16="http://schemas.microsoft.com/office/drawing/2014/main" val="1916985367"/>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调制方式</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64QAM</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4215023606"/>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信道维度</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311631578"/>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信道类型</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瑞利信道</a:t>
                      </a:r>
                    </a:p>
                  </a:txBody>
                  <a:tcPr/>
                </a:tc>
                <a:extLst>
                  <a:ext uri="{0D108BD9-81ED-4DB2-BD59-A6C34878D82A}">
                    <a16:rowId xmlns:a16="http://schemas.microsoft.com/office/drawing/2014/main" val="3874296489"/>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流数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8/4/2</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328496553"/>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功率分配方式</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最大化最小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SINR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452940257"/>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计算误差方差</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816899462"/>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信道实现数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1e5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125734216"/>
                  </a:ext>
                </a:extLst>
              </a:tr>
              <a:tr h="341411">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性能指标</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最小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SINR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625891486"/>
                  </a:ext>
                </a:extLst>
              </a:tr>
            </a:tbl>
          </a:graphicData>
        </a:graphic>
      </p:graphicFrame>
    </p:spTree>
    <p:extLst>
      <p:ext uri="{BB962C8B-B14F-4D97-AF65-F5344CB8AC3E}">
        <p14:creationId xmlns:p14="http://schemas.microsoft.com/office/powerpoint/2010/main" val="252080377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zh-CN" altLang="en-US" sz="2000" b="1" dirty="0">
                <a:solidFill>
                  <a:srgbClr val="3D5864"/>
                </a:solidFill>
                <a:latin typeface="微软雅黑" panose="020B0503020204020204" charset="-122"/>
                <a:ea typeface="微软雅黑" panose="020B0503020204020204" charset="-122"/>
              </a:rPr>
              <a:t>仿真结果</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C6CF2210-D600-4C39-8F90-C563134A7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139" y="1127034"/>
            <a:ext cx="4184685" cy="3202924"/>
          </a:xfrm>
          <a:prstGeom prst="rect">
            <a:avLst/>
          </a:prstGeom>
        </p:spPr>
      </p:pic>
      <p:pic>
        <p:nvPicPr>
          <p:cNvPr id="18" name="图片 17">
            <a:extLst>
              <a:ext uri="{FF2B5EF4-FFF2-40B4-BE49-F238E27FC236}">
                <a16:creationId xmlns:a16="http://schemas.microsoft.com/office/drawing/2014/main" id="{0E75644A-506A-49F2-B950-F36EC856B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322" y="1127034"/>
            <a:ext cx="4184685" cy="3202924"/>
          </a:xfrm>
          <a:prstGeom prst="rect">
            <a:avLst/>
          </a:prstGeom>
        </p:spPr>
      </p:pic>
      <p:pic>
        <p:nvPicPr>
          <p:cNvPr id="20" name="图片 19">
            <a:extLst>
              <a:ext uri="{FF2B5EF4-FFF2-40B4-BE49-F238E27FC236}">
                <a16:creationId xmlns:a16="http://schemas.microsoft.com/office/drawing/2014/main" id="{0CB6E9BE-E808-4AEA-B3E4-8BA9E6C969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27034"/>
            <a:ext cx="4184685" cy="3202924"/>
          </a:xfrm>
          <a:prstGeom prst="rect">
            <a:avLst/>
          </a:prstGeom>
        </p:spPr>
      </p:pic>
      <p:sp>
        <p:nvSpPr>
          <p:cNvPr id="21" name="文本框 20">
            <a:extLst>
              <a:ext uri="{FF2B5EF4-FFF2-40B4-BE49-F238E27FC236}">
                <a16:creationId xmlns:a16="http://schemas.microsoft.com/office/drawing/2014/main" id="{A4B6AC9B-A55F-4659-9A33-52AE8D75AB3B}"/>
              </a:ext>
            </a:extLst>
          </p:cNvPr>
          <p:cNvSpPr txBox="1"/>
          <p:nvPr/>
        </p:nvSpPr>
        <p:spPr>
          <a:xfrm>
            <a:off x="416954" y="4557859"/>
            <a:ext cx="6752131" cy="864653"/>
          </a:xfrm>
          <a:prstGeom prst="rect">
            <a:avLst/>
          </a:prstGeom>
          <a:noFill/>
        </p:spPr>
        <p:txBody>
          <a:bodyPr wrap="square" rtlCol="0">
            <a:noAutofit/>
          </a:bodyPr>
          <a:lstStyle/>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无计算误差的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性能好于考虑计算误差好于不考虑计算误差；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高流数情况下，考虑计算误差带来的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性能提高较明显，低流数情况下，考虑计算误差带来的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性能提高不明显。</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94718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a:t>
            </a:r>
            <a:r>
              <a:rPr lang="zh-CN" altLang="en-US" sz="2000" b="1" dirty="0">
                <a:solidFill>
                  <a:srgbClr val="3D5864"/>
                </a:solidFill>
                <a:latin typeface="微软雅黑" panose="020B0503020204020204" charset="-122"/>
                <a:ea typeface="微软雅黑" panose="020B0503020204020204" charset="-122"/>
              </a:rPr>
              <a:t>建模</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Cambria Math" panose="02040503050406030204" pitchFamily="18" charset="0"/>
                    <a:cs typeface="Times New Roman" panose="02020603050405020304" pitchFamily="18" charset="0"/>
                  </a:rPr>
                  <a:t>将</a:t>
                </a:r>
                <a:r>
                  <a:rPr lang="zh-CN" altLang="en-US" sz="2000" dirty="0">
                    <a:solidFill>
                      <a:srgbClr val="FF0000"/>
                    </a:solidFill>
                    <a:latin typeface="Cambria Math" panose="02040503050406030204" pitchFamily="18" charset="0"/>
                    <a:cs typeface="Times New Roman" panose="02020603050405020304" pitchFamily="18" charset="0"/>
                  </a:rPr>
                  <a:t>低位宽</a:t>
                </a:r>
                <a:r>
                  <a:rPr lang="en-US" altLang="zh-CN" sz="2000" dirty="0">
                    <a:solidFill>
                      <a:srgbClr val="FF0000"/>
                    </a:solidFill>
                    <a:latin typeface="Cambria Math" panose="02040503050406030204" pitchFamily="18" charset="0"/>
                    <a:cs typeface="Times New Roman" panose="02020603050405020304" pitchFamily="18" charset="0"/>
                  </a:rPr>
                  <a:t>SVD</a:t>
                </a:r>
                <a:r>
                  <a:rPr lang="zh-CN" altLang="en-US" sz="2000" dirty="0">
                    <a:solidFill>
                      <a:srgbClr val="FF0000"/>
                    </a:solidFill>
                    <a:latin typeface="Cambria Math" panose="02040503050406030204" pitchFamily="18" charset="0"/>
                    <a:cs typeface="Times New Roman" panose="02020603050405020304" pitchFamily="18" charset="0"/>
                  </a:rPr>
                  <a:t>的计算误差</a:t>
                </a:r>
                <a:r>
                  <a:rPr lang="zh-CN" altLang="en-US" sz="2000" dirty="0">
                    <a:latin typeface="Cambria Math" panose="02040503050406030204" pitchFamily="18" charset="0"/>
                    <a:cs typeface="Times New Roman" panose="02020603050405020304" pitchFamily="18" charset="0"/>
                  </a:rPr>
                  <a:t>表示为矩阵</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𝐄</m:t>
                    </m:r>
                    <m:r>
                      <a:rPr lang="en-US" altLang="zh-CN" sz="2000" b="1" i="0" smtClean="0">
                        <a:latin typeface="Cambria Math" panose="02040503050406030204" pitchFamily="18" charset="0"/>
                        <a:cs typeface="Times New Roman" panose="02020603050405020304" pitchFamily="18" charset="0"/>
                      </a:rPr>
                      <m:t>=</m:t>
                    </m:r>
                    <m:d>
                      <m:dPr>
                        <m:begChr m:val="["/>
                        <m:endChr m:val="]"/>
                        <m:ctrlPr>
                          <a:rPr lang="en-US" altLang="zh-CN" sz="2000" b="1" i="1" smtClean="0">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𝐞</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𝐞</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𝐞</m:t>
                            </m:r>
                          </m:e>
                          <m:sub>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b>
                        </m:sSub>
                      </m:e>
                    </m:d>
                  </m:oMath>
                </a14:m>
                <a:r>
                  <a:rPr lang="zh-CN" altLang="en-US" sz="2000" dirty="0">
                    <a:latin typeface="Cambria Math" panose="02040503050406030204" pitchFamily="18" charset="0"/>
                    <a:cs typeface="Times New Roman" panose="02020603050405020304" pitchFamily="18" charset="0"/>
                  </a:rPr>
                  <a:t>，假设</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𝐄</m:t>
                    </m:r>
                    <m:r>
                      <a:rPr lang="en-US" altLang="zh-CN" sz="2000" b="1" i="1">
                        <a:latin typeface="Cambria Math" panose="02040503050406030204" pitchFamily="18" charset="0"/>
                        <a:cs typeface="Times New Roman" panose="02020603050405020304" pitchFamily="18" charset="0"/>
                      </a:rPr>
                      <m:t> </m:t>
                    </m:r>
                  </m:oMath>
                </a14:m>
                <a:r>
                  <a:rPr lang="zh-CN" altLang="en-US" sz="2000" i="0" dirty="0">
                    <a:latin typeface="Cambria Math" panose="02040503050406030204" pitchFamily="18" charset="0"/>
                    <a:cs typeface="Times New Roman" panose="02020603050405020304" pitchFamily="18" charset="0"/>
                  </a:rPr>
                  <a:t>中的每个元素均是相互独立的</a:t>
                </a:r>
                <a:r>
                  <a:rPr lang="zh-CN" altLang="en-US" sz="2000" i="0" dirty="0">
                    <a:solidFill>
                      <a:srgbClr val="FF0000"/>
                    </a:solidFill>
                    <a:latin typeface="Cambria Math" panose="02040503050406030204" pitchFamily="18" charset="0"/>
                    <a:cs typeface="Times New Roman" panose="02020603050405020304" pitchFamily="18" charset="0"/>
                  </a:rPr>
                  <a:t>均值为</a:t>
                </a:r>
                <a:r>
                  <a:rPr lang="en-US" altLang="zh-CN" sz="2000" i="0" dirty="0">
                    <a:solidFill>
                      <a:srgbClr val="FF0000"/>
                    </a:solidFill>
                    <a:latin typeface="Cambria Math" panose="02040503050406030204" pitchFamily="18" charset="0"/>
                    <a:cs typeface="Times New Roman" panose="02020603050405020304" pitchFamily="18" charset="0"/>
                  </a:rPr>
                  <a:t>0</a:t>
                </a:r>
                <a:r>
                  <a:rPr lang="zh-CN" altLang="en-US" sz="2000" i="0" dirty="0">
                    <a:solidFill>
                      <a:srgbClr val="FF0000"/>
                    </a:solidFill>
                    <a:latin typeface="Cambria Math" panose="02040503050406030204" pitchFamily="18" charset="0"/>
                    <a:cs typeface="Times New Roman" panose="02020603050405020304" pitchFamily="18" charset="0"/>
                  </a:rPr>
                  <a:t>，方差为</a:t>
                </a:r>
                <a14:m>
                  <m:oMath xmlns:m="http://schemas.openxmlformats.org/officeDocument/2006/math">
                    <m:sSup>
                      <m:sSupPr>
                        <m:ctrlPr>
                          <a:rPr lang="en-US" altLang="zh-CN" sz="2000" i="1" smtClean="0">
                            <a:solidFill>
                              <a:srgbClr val="FF0000"/>
                            </a:solidFill>
                            <a:latin typeface="Cambria Math" panose="02040503050406030204" pitchFamily="18" charset="0"/>
                            <a:cs typeface="Times New Roman" panose="02020603050405020304" pitchFamily="18" charset="0"/>
                          </a:rPr>
                        </m:ctrlPr>
                      </m:sSupPr>
                      <m:e>
                        <m:r>
                          <a:rPr lang="zh-CN" altLang="en-US" sz="2000" i="1" smtClean="0">
                            <a:solidFill>
                              <a:srgbClr val="FF0000"/>
                            </a:solidFill>
                            <a:latin typeface="Cambria Math" panose="02040503050406030204" pitchFamily="18" charset="0"/>
                            <a:cs typeface="Times New Roman" panose="02020603050405020304" pitchFamily="18" charset="0"/>
                          </a:rPr>
                          <m:t>𝜌</m:t>
                        </m:r>
                      </m:e>
                      <m:sup>
                        <m:r>
                          <a:rPr lang="en-US" altLang="zh-CN" sz="2000" b="0" i="1" smtClean="0">
                            <a:solidFill>
                              <a:srgbClr val="FF0000"/>
                            </a:solidFill>
                            <a:latin typeface="Cambria Math" panose="02040503050406030204" pitchFamily="18" charset="0"/>
                            <a:cs typeface="Times New Roman" panose="02020603050405020304" pitchFamily="18" charset="0"/>
                          </a:rPr>
                          <m:t>2</m:t>
                        </m:r>
                      </m:sup>
                    </m:sSup>
                  </m:oMath>
                </a14:m>
                <a:r>
                  <a:rPr lang="zh-CN" altLang="en-US" sz="2000" i="0" dirty="0">
                    <a:solidFill>
                      <a:srgbClr val="FF0000"/>
                    </a:solidFill>
                    <a:latin typeface="Cambria Math" panose="02040503050406030204" pitchFamily="18" charset="0"/>
                    <a:cs typeface="Times New Roman" panose="02020603050405020304" pitchFamily="18" charset="0"/>
                  </a:rPr>
                  <a:t>的</a:t>
                </a:r>
                <a:r>
                  <a:rPr lang="zh-CN" altLang="en-US" sz="2000" dirty="0">
                    <a:solidFill>
                      <a:srgbClr val="FF0000"/>
                    </a:solidFill>
                    <a:latin typeface="Cambria Math" panose="02040503050406030204" pitchFamily="18" charset="0"/>
                    <a:cs typeface="Times New Roman" panose="02020603050405020304" pitchFamily="18" charset="0"/>
                  </a:rPr>
                  <a:t>复</a:t>
                </a:r>
                <a:r>
                  <a:rPr lang="zh-CN" altLang="en-US" sz="2000" i="0" dirty="0">
                    <a:solidFill>
                      <a:srgbClr val="FF0000"/>
                    </a:solidFill>
                    <a:latin typeface="Cambria Math" panose="02040503050406030204" pitchFamily="18" charset="0"/>
                    <a:cs typeface="Times New Roman" panose="02020603050405020304" pitchFamily="18" charset="0"/>
                  </a:rPr>
                  <a:t>高斯随机噪声</a:t>
                </a:r>
                <a:r>
                  <a:rPr lang="zh-CN" altLang="en-US" sz="2000" i="0" dirty="0">
                    <a:latin typeface="Cambria Math" panose="02040503050406030204" pitchFamily="18" charset="0"/>
                    <a:cs typeface="Times New Roman" panose="02020603050405020304" pitchFamily="18" charset="0"/>
                  </a:rPr>
                  <a:t>，那么接收信号可以表示为：</a:t>
                </a:r>
                <a:endParaRPr lang="en-US" altLang="zh-CN" sz="2000" i="0" dirty="0">
                  <a:latin typeface="Cambria Math" panose="020405030504060302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𝐲</m:t>
                      </m:r>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b="0" i="1" smtClean="0">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b="0" i="0" smtClean="0">
                              <a:latin typeface="Cambria Math" panose="02040503050406030204" pitchFamily="18" charset="0"/>
                              <a:cs typeface="Times New Roman" panose="02020603050405020304" pitchFamily="18" charset="0"/>
                            </a:rPr>
                            <m:t>r</m:t>
                          </m:r>
                        </m:sub>
                        <m:sup>
                          <m:r>
                            <a:rPr lang="en-US" altLang="zh-CN" sz="2000" b="0" i="1" smtClean="0">
                              <a:latin typeface="Cambria Math" panose="02040503050406030204" pitchFamily="18" charset="0"/>
                              <a:cs typeface="Times New Roman" panose="02020603050405020304" pitchFamily="18" charset="0"/>
                            </a:rPr>
                            <m:t>𝐻</m:t>
                          </m:r>
                        </m:sup>
                      </m:sSubSup>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1" i="0" smtClean="0">
                              <a:latin typeface="Cambria Math" panose="02040503050406030204" pitchFamily="18" charset="0"/>
                              <a:cs typeface="Times New Roman" panose="02020603050405020304" pitchFamily="18" charset="0"/>
                            </a:rPr>
                            <m:t>𝐔</m:t>
                          </m:r>
                          <m:r>
                            <a:rPr lang="el-GR" altLang="zh-CN" sz="2000" b="1" i="0" smtClean="0">
                              <a:latin typeface="Cambria Math" panose="02040503050406030204" pitchFamily="18" charset="0"/>
                              <a:ea typeface="Cambria Math" panose="02040503050406030204" pitchFamily="18" charset="0"/>
                              <a:cs typeface="Times New Roman" panose="02020603050405020304" pitchFamily="18" charset="0"/>
                            </a:rPr>
                            <m:t>𝚺</m:t>
                          </m:r>
                          <m:sSup>
                            <m:sSupPr>
                              <m:ctrlPr>
                                <a:rPr lang="el-GR"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𝐻</m:t>
                              </m:r>
                            </m:sup>
                          </m:sSup>
                          <m:d>
                            <m:d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𝐕</m:t>
                                  </m:r>
                                </m:e>
                                <m:sub>
                                  <m:r>
                                    <m:rPr>
                                      <m:sty m:val="p"/>
                                    </m:rPr>
                                    <a:rPr lang="en-US" altLang="zh-CN" sz="2000" b="0" i="0">
                                      <a:latin typeface="Cambria Math" panose="02040503050406030204" pitchFamily="18" charset="0"/>
                                      <a:ea typeface="Cambria Math" panose="02040503050406030204" pitchFamily="18" charset="0"/>
                                      <a:cs typeface="Times New Roman" panose="02020603050405020304" pitchFamily="18" charset="0"/>
                                    </a:rPr>
                                    <m:t>t</m:t>
                                  </m:r>
                                </m:sub>
                              </m:sSub>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𝐄</m:t>
                              </m:r>
                            </m:e>
                          </m:d>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𝐧</m:t>
                          </m:r>
                        </m:e>
                      </m:d>
                    </m:oMath>
                  </m:oMathPara>
                </a14:m>
                <a:endParaRPr lang="en-US" altLang="zh-CN" sz="2000" b="0" i="1" dirty="0">
                  <a:latin typeface="Cambria Math" panose="02040503050406030204" pitchFamily="18" charset="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a:latin typeface="Cambria Math" panose="02040503050406030204" pitchFamily="18" charset="0"/>
                        <a:cs typeface="Times New Roman" panose="02020603050405020304" pitchFamily="18" charset="0"/>
                      </a:rPr>
                      <m:t>𝐔</m:t>
                    </m:r>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sSup>
                      <m:sSupPr>
                        <m:ctrlPr>
                          <a:rPr lang="el-GR"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𝐻</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p>
                    </m:sSup>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𝐕</m:t>
                        </m:r>
                      </m:e>
                      <m:sub>
                        <m:r>
                          <m:rPr>
                            <m:sty m:val="p"/>
                          </m:rPr>
                          <a:rPr lang="en-US" altLang="zh-CN" sz="2000">
                            <a:latin typeface="Cambria Math" panose="02040503050406030204" pitchFamily="18" charset="0"/>
                            <a:cs typeface="Times New Roman" panose="02020603050405020304" pitchFamily="18" charset="0"/>
                          </a:rPr>
                          <m:t>t</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30000"/>
                  </a:lnSpc>
                  <a:buFont typeface="Wingdings" panose="05000000000000000000" pitchFamily="2" charset="2"/>
                  <a:buChar char="p"/>
                </a:pPr>
                <a14:m>
                  <m:oMath xmlns:m="http://schemas.openxmlformats.org/officeDocument/2006/math">
                    <m:r>
                      <a:rPr lang="en-US" altLang="zh-CN" sz="2000" b="1">
                        <a:latin typeface="Cambria Math" panose="02040503050406030204" pitchFamily="18" charset="0"/>
                        <a:cs typeface="Times New Roman" panose="02020603050405020304" pitchFamily="18" charset="0"/>
                      </a:rPr>
                      <m:t>𝐔</m:t>
                    </m:r>
                  </m:oMath>
                </a14:m>
                <a:r>
                  <a:rPr lang="zh-CN" altLang="en-US" sz="20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l-GR"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𝐕</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𝐻</m:t>
                        </m:r>
                      </m:sup>
                    </m:sSup>
                  </m:oMath>
                </a14:m>
                <a:r>
                  <a:rPr lang="zh-CN" altLang="en-US" sz="2000" dirty="0">
                    <a:latin typeface="Times New Roman" panose="02020603050405020304" pitchFamily="18" charset="0"/>
                    <a:cs typeface="Times New Roman" panose="02020603050405020304" pitchFamily="18" charset="0"/>
                  </a:rPr>
                  <a:t>分别是信道矩阵</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𝐇</m:t>
                    </m:r>
                    <m:r>
                      <a:rPr lang="zh-CN" altLang="en-US" sz="2000" b="1" i="1">
                        <a:latin typeface="Cambria Math" panose="02040503050406030204" pitchFamily="18" charset="0"/>
                        <a:cs typeface="Times New Roman" panose="02020603050405020304" pitchFamily="18" charset="0"/>
                      </a:rPr>
                      <m:t>的</m:t>
                    </m:r>
                  </m:oMath>
                </a14:m>
                <a:r>
                  <a:rPr lang="zh-CN" altLang="en-US" sz="2000" dirty="0">
                    <a:latin typeface="Times New Roman" panose="02020603050405020304" pitchFamily="18" charset="0"/>
                    <a:cs typeface="Times New Roman" panose="02020603050405020304" pitchFamily="18" charset="0"/>
                  </a:rPr>
                  <a:t>左右奇异矩阵， </a:t>
                </a:r>
                <a14:m>
                  <m:oMath xmlns:m="http://schemas.openxmlformats.org/officeDocument/2006/math">
                    <m:sSup>
                      <m:sSupPr>
                        <m:ctrlPr>
                          <a:rPr lang="el-GR" altLang="zh-CN" sz="2000" i="1">
                            <a:latin typeface="Cambria Math" panose="02040503050406030204" pitchFamily="18" charset="0"/>
                            <a:cs typeface="Times New Roman" panose="02020603050405020304" pitchFamily="18" charset="0"/>
                          </a:rPr>
                        </m:ctrlPr>
                      </m:sSupPr>
                      <m:e>
                        <m:r>
                          <a:rPr lang="el-GR" altLang="zh-CN" sz="2000">
                            <a:latin typeface="Cambria Math" panose="02040503050406030204" pitchFamily="18" charset="0"/>
                            <a:cs typeface="Times New Roman" panose="02020603050405020304" pitchFamily="18" charset="0"/>
                          </a:rPr>
                          <m:t>𝚺</m:t>
                        </m:r>
                      </m:e>
                      <m:sup>
                        <m:r>
                          <a:rPr lang="en-US" altLang="zh-CN" sz="2000">
                            <a:latin typeface="Cambria Math" panose="02040503050406030204" pitchFamily="18" charset="0"/>
                            <a:cs typeface="Times New Roman" panose="02020603050405020304" pitchFamily="18" charset="0"/>
                          </a:rPr>
                          <m:t>′</m:t>
                        </m:r>
                      </m:sup>
                    </m:sSup>
                    <m:r>
                      <a:rPr lang="en-US" altLang="zh-CN" sz="2000">
                        <a:latin typeface="Cambria Math" panose="02040503050406030204" pitchFamily="18" charset="0"/>
                        <a:cs typeface="Times New Roman" panose="02020603050405020304" pitchFamily="18" charset="0"/>
                      </a:rPr>
                      <m:t>=</m:t>
                    </m:r>
                    <m:r>
                      <m:rPr>
                        <m:sty m:val="p"/>
                      </m:rPr>
                      <a:rPr lang="en-US" altLang="zh-CN" sz="2000" i="0">
                        <a:latin typeface="Cambria Math" panose="02040503050406030204" pitchFamily="18" charset="0"/>
                        <a:cs typeface="Times New Roman" panose="02020603050405020304" pitchFamily="18" charset="0"/>
                      </a:rPr>
                      <m:t>diag</m:t>
                    </m:r>
                    <m:d>
                      <m:dPr>
                        <m:begChr m:val="{"/>
                        <m:endChr m:val="}"/>
                        <m:ctrlPr>
                          <a:rPr lang="en-US" altLang="zh-CN" sz="2000" i="1">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𝜎</m:t>
                            </m:r>
                          </m:e>
                          <m:sub>
                            <m:r>
                              <a:rPr lang="en-US" altLang="zh-CN" sz="2000">
                                <a:latin typeface="Cambria Math" panose="02040503050406030204" pitchFamily="18" charset="0"/>
                                <a:cs typeface="Times New Roman" panose="02020603050405020304" pitchFamily="18" charset="0"/>
                              </a:rPr>
                              <m:t>1</m:t>
                            </m:r>
                          </m:sub>
                        </m:sSub>
                        <m:r>
                          <a:rPr lang="en-US" altLang="zh-CN" sz="200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𝜎</m:t>
                            </m:r>
                          </m:e>
                          <m:sub>
                            <m:r>
                              <a:rPr lang="en-US" altLang="zh-CN" sz="2000">
                                <a:latin typeface="Cambria Math" panose="02040503050406030204" pitchFamily="18" charset="0"/>
                                <a:cs typeface="Times New Roman" panose="02020603050405020304" pitchFamily="18" charset="0"/>
                              </a:rPr>
                              <m:t>2</m:t>
                            </m:r>
                          </m:sub>
                        </m:sSub>
                        <m:r>
                          <a:rPr lang="en-US" altLang="zh-CN" sz="200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𝜎</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𝑁</m:t>
                                </m:r>
                              </m:e>
                              <m:sub>
                                <m:r>
                                  <a:rPr lang="en-US" altLang="zh-CN" sz="2000">
                                    <a:latin typeface="Cambria Math" panose="02040503050406030204" pitchFamily="18" charset="0"/>
                                    <a:cs typeface="Times New Roman" panose="02020603050405020304" pitchFamily="18" charset="0"/>
                                  </a:rPr>
                                  <m:t>𝑠</m:t>
                                </m:r>
                              </m:sub>
                            </m:sSub>
                          </m:sub>
                        </m:sSub>
                      </m:e>
                    </m:d>
                    <m:r>
                      <a:rPr lang="zh-CN" altLang="en-US" sz="2000">
                        <a:latin typeface="Cambria Math" panose="02040503050406030204" pitchFamily="18" charset="0"/>
                        <a:cs typeface="Times New Roman" panose="02020603050405020304" pitchFamily="18" charset="0"/>
                      </a:rPr>
                      <m:t>表示前</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𝑁</m:t>
                        </m:r>
                      </m:e>
                      <m:sub>
                        <m:r>
                          <a:rPr lang="en-US" altLang="zh-CN" sz="2000">
                            <a:latin typeface="Cambria Math" panose="02040503050406030204" pitchFamily="18" charset="0"/>
                            <a:cs typeface="Times New Roman" panose="02020603050405020304" pitchFamily="18" charset="0"/>
                          </a:rPr>
                          <m:t>𝑠</m:t>
                        </m:r>
                      </m:sub>
                    </m:sSub>
                  </m:oMath>
                </a14:m>
                <a:r>
                  <a:rPr lang="zh-CN" altLang="en-US" sz="2000" dirty="0">
                    <a:latin typeface="Times New Roman" panose="02020603050405020304" pitchFamily="18" charset="0"/>
                    <a:cs typeface="Times New Roman" panose="02020603050405020304" pitchFamily="18" charset="0"/>
                  </a:rPr>
                  <a:t>个信道系数，其中</a:t>
                </a: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oMath>
                </a14:m>
                <a:r>
                  <a:rPr lang="zh-CN" altLang="en-US" sz="2000" dirty="0">
                    <a:latin typeface="Times New Roman" panose="02020603050405020304" pitchFamily="18" charset="0"/>
                    <a:cs typeface="Times New Roman" panose="02020603050405020304" pitchFamily="18" charset="0"/>
                  </a:rPr>
                  <a:t>表示流数。</a:t>
                </a:r>
                <a:endParaRPr lang="en-US" altLang="zh-CN" sz="2000" b="1" i="1" dirty="0">
                  <a:latin typeface="Cambria Math" panose="02040503050406030204" pitchFamily="18" charset="0"/>
                  <a:ea typeface="Cambria Math" panose="02040503050406030204" pitchFamily="18" charset="0"/>
                  <a:cs typeface="Times New Roman" panose="02020603050405020304" pitchFamily="18" charset="0"/>
                </a:endParaRPr>
              </a:p>
              <a:p>
                <a:pPr marL="342900" indent="-342900" algn="just">
                  <a:lnSpc>
                    <a:spcPct val="130000"/>
                  </a:lnSpc>
                  <a:buFont typeface="Wingdings" panose="05000000000000000000" pitchFamily="2" charset="2"/>
                  <a:buChar char="p"/>
                </a:pPr>
                <a14:m>
                  <m:oMath xmlns:m="http://schemas.openxmlformats.org/officeDocument/2006/math">
                    <m:d>
                      <m:dPr>
                        <m:ctrlPr>
                          <a:rPr lang="el-GR" altLang="zh-CN" sz="2000" b="1"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𝐕</m:t>
                            </m:r>
                          </m:e>
                          <m:sub>
                            <m:r>
                              <m:rPr>
                                <m:sty m:val="p"/>
                              </m:rPr>
                              <a:rPr lang="en-US" altLang="zh-CN" sz="2000">
                                <a:latin typeface="Cambria Math" panose="02040503050406030204" pitchFamily="18" charset="0"/>
                                <a:ea typeface="Cambria Math" panose="02040503050406030204" pitchFamily="18" charset="0"/>
                                <a:cs typeface="Times New Roman" panose="02020603050405020304" pitchFamily="18" charset="0"/>
                              </a:rPr>
                              <m:t>t</m:t>
                            </m:r>
                          </m:sub>
                        </m:sSub>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𝐄</m:t>
                        </m:r>
                      </m:e>
                    </m:d>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m:t>
                    </m:r>
                  </m:oMath>
                </a14:m>
                <a:r>
                  <a:rPr lang="zh-CN" altLang="en-US" sz="2000" dirty="0">
                    <a:latin typeface="Times New Roman" panose="02020603050405020304" pitchFamily="18" charset="0"/>
                    <a:cs typeface="Times New Roman" panose="02020603050405020304" pitchFamily="18" charset="0"/>
                  </a:rPr>
                  <a:t>是发送端的预编码矩阵</a:t>
                </a:r>
                <a14:m>
                  <m:oMath xmlns:m="http://schemas.openxmlformats.org/officeDocument/2006/math">
                    <m:r>
                      <a:rPr lang="zh-CN" altLang="en-US" sz="2000" dirty="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𝐃</m:t>
                    </m:r>
                    <m:r>
                      <a:rPr lang="en-US" altLang="zh-CN" sz="2000">
                        <a:latin typeface="Cambria Math" panose="02040503050406030204" pitchFamily="18" charset="0"/>
                        <a:cs typeface="Times New Roman" panose="02020603050405020304" pitchFamily="18" charset="0"/>
                      </a:rPr>
                      <m:t>=</m:t>
                    </m:r>
                    <m:r>
                      <m:rPr>
                        <m:sty m:val="p"/>
                      </m:rPr>
                      <a:rPr lang="en-US" altLang="zh-CN" sz="2000" i="0">
                        <a:latin typeface="Cambria Math" panose="02040503050406030204" pitchFamily="18" charset="0"/>
                        <a:cs typeface="Times New Roman" panose="02020603050405020304" pitchFamily="18" charset="0"/>
                      </a:rPr>
                      <m:t>diag</m:t>
                    </m:r>
                    <m:d>
                      <m:dPr>
                        <m:begChr m:val="{"/>
                        <m:endChr m:val="}"/>
                        <m:ctrlPr>
                          <a:rPr lang="en-US" altLang="zh-CN" sz="2000" i="1">
                            <a:latin typeface="Cambria Math" panose="02040503050406030204" pitchFamily="18" charset="0"/>
                            <a:cs typeface="Times New Roman" panose="02020603050405020304" pitchFamily="18" charset="0"/>
                          </a:rPr>
                        </m:ctrlPr>
                      </m:dPr>
                      <m:e>
                        <m:rad>
                          <m:radPr>
                            <m:degHide m:val="on"/>
                            <m:ctrlPr>
                              <a:rPr lang="en-US" altLang="zh-CN" sz="2000" i="1">
                                <a:latin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𝑝</m:t>
                                </m:r>
                              </m:e>
                              <m:sub>
                                <m:r>
                                  <a:rPr lang="en-US" altLang="zh-CN" sz="2000">
                                    <a:latin typeface="Cambria Math" panose="02040503050406030204" pitchFamily="18" charset="0"/>
                                    <a:cs typeface="Times New Roman" panose="02020603050405020304" pitchFamily="18" charset="0"/>
                                  </a:rPr>
                                  <m:t>1</m:t>
                                </m:r>
                              </m:sub>
                            </m:sSub>
                          </m:e>
                        </m:rad>
                        <m:r>
                          <a:rPr lang="en-US" altLang="zh-CN" sz="2000">
                            <a:latin typeface="Cambria Math" panose="02040503050406030204" pitchFamily="18" charset="0"/>
                            <a:cs typeface="Times New Roman" panose="02020603050405020304" pitchFamily="18" charset="0"/>
                          </a:rPr>
                          <m:t>,</m:t>
                        </m:r>
                        <m:rad>
                          <m:radPr>
                            <m:degHide m:val="on"/>
                            <m:ctrlPr>
                              <a:rPr lang="en-US" altLang="zh-CN" sz="2000" i="1">
                                <a:latin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𝑝</m:t>
                                </m:r>
                              </m:e>
                              <m:sub>
                                <m:r>
                                  <a:rPr lang="en-US" altLang="zh-CN" sz="2000">
                                    <a:latin typeface="Cambria Math" panose="02040503050406030204" pitchFamily="18" charset="0"/>
                                    <a:cs typeface="Times New Roman" panose="02020603050405020304" pitchFamily="18" charset="0"/>
                                  </a:rPr>
                                  <m:t>2</m:t>
                                </m:r>
                              </m:sub>
                            </m:sSub>
                          </m:e>
                        </m:rad>
                        <m:r>
                          <a:rPr lang="en-US" altLang="zh-CN" sz="2000">
                            <a:latin typeface="Cambria Math" panose="02040503050406030204" pitchFamily="18" charset="0"/>
                            <a:cs typeface="Times New Roman" panose="02020603050405020304" pitchFamily="18" charset="0"/>
                          </a:rPr>
                          <m:t>,⋯,</m:t>
                        </m:r>
                        <m:rad>
                          <m:radPr>
                            <m:degHide m:val="on"/>
                            <m:ctrlPr>
                              <a:rPr lang="en-US" altLang="zh-CN" sz="2000" i="1">
                                <a:latin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𝑝</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a:latin typeface="Cambria Math" panose="02040503050406030204" pitchFamily="18" charset="0"/>
                                        <a:cs typeface="Times New Roman" panose="02020603050405020304" pitchFamily="18" charset="0"/>
                                      </a:rPr>
                                      <m:t>𝑁</m:t>
                                    </m:r>
                                  </m:e>
                                  <m:sub>
                                    <m:r>
                                      <a:rPr lang="en-US" altLang="zh-CN" sz="2000">
                                        <a:latin typeface="Cambria Math" panose="02040503050406030204" pitchFamily="18" charset="0"/>
                                        <a:cs typeface="Times New Roman" panose="02020603050405020304" pitchFamily="18" charset="0"/>
                                      </a:rPr>
                                      <m:t>𝑠</m:t>
                                    </m:r>
                                  </m:sub>
                                </m:sSub>
                              </m:sub>
                            </m:sSub>
                          </m:e>
                        </m:rad>
                      </m:e>
                    </m:d>
                    <m:r>
                      <a:rPr lang="zh-CN" altLang="en-US" sz="2000">
                        <a:latin typeface="Cambria Math" panose="02040503050406030204" pitchFamily="18" charset="0"/>
                        <a:cs typeface="Times New Roman" panose="02020603050405020304" pitchFamily="18" charset="0"/>
                      </a:rPr>
                      <m:t>表示</m:t>
                    </m:r>
                  </m:oMath>
                </a14:m>
                <a:r>
                  <a:rPr lang="zh-CN" altLang="en-US" sz="2000" dirty="0">
                    <a:latin typeface="Times New Roman" panose="02020603050405020304" pitchFamily="18" charset="0"/>
                    <a:cs typeface="Times New Roman" panose="02020603050405020304" pitchFamily="18" charset="0"/>
                  </a:rPr>
                  <a:t>功率分配矩阵。</a:t>
                </a:r>
                <a:endParaRPr lang="en-US" altLang="zh-CN" sz="2000" b="1" dirty="0">
                  <a:latin typeface="Cambria Math" panose="020405030504060302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14:m>
                  <m:oMath xmlns:m="http://schemas.openxmlformats.org/officeDocument/2006/math">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oMath>
                </a14:m>
                <a:r>
                  <a:rPr lang="zh-CN" altLang="en-US" sz="2000" dirty="0">
                    <a:latin typeface="Times New Roman" panose="02020603050405020304" pitchFamily="18" charset="0"/>
                    <a:cs typeface="Times New Roman" panose="02020603050405020304" pitchFamily="18" charset="0"/>
                  </a:rPr>
                  <a:t>表示接收端的均衡矩阵，其中</a:t>
                </a:r>
                <a14:m>
                  <m:oMath xmlns:m="http://schemas.openxmlformats.org/officeDocument/2006/math">
                    <m:r>
                      <a:rPr lang="en-US" altLang="zh-CN" sz="2000" b="1">
                        <a:latin typeface="Cambria Math" panose="02040503050406030204" pitchFamily="18" charset="0"/>
                        <a:cs typeface="Times New Roman" panose="02020603050405020304" pitchFamily="18" charset="0"/>
                      </a:rPr>
                      <m:t>𝐆</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2000" i="0">
                        <a:latin typeface="Cambria Math" panose="02040503050406030204" pitchFamily="18" charset="0"/>
                        <a:ea typeface="Cambria Math" panose="02040503050406030204" pitchFamily="18" charset="0"/>
                        <a:cs typeface="Times New Roman" panose="02020603050405020304" pitchFamily="18" charset="0"/>
                      </a:rPr>
                      <m:t>diag</m:t>
                    </m:r>
                    <m:d>
                      <m:dPr>
                        <m:begChr m:val="{"/>
                        <m:endChr m:val="}"/>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1</m:t>
                                </m:r>
                              </m:sub>
                            </m:sSub>
                          </m:e>
                        </m:rad>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b>
                            </m:sSub>
                          </m:e>
                        </m:rad>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𝑞</m:t>
                                </m:r>
                              </m:e>
                              <m:sub>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b>
                            </m:sSub>
                          </m:e>
                        </m:rad>
                      </m:e>
                    </m:d>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2000" dirty="0">
                    <a:ea typeface="Cambria Math" panose="02040503050406030204" pitchFamily="18" charset="0"/>
                    <a:cs typeface="Times New Roman" panose="02020603050405020304" pitchFamily="18" charset="0"/>
                  </a:rPr>
                  <a:t>。</a:t>
                </a:r>
                <a:endParaRPr lang="en-US" altLang="zh-CN" sz="2000" dirty="0">
                  <a:ea typeface="Cambria Math" panose="020405030504060302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en-US" altLang="zh-CN" sz="2000" dirty="0">
                    <a:ea typeface="Cambria Math" panose="02040503050406030204" pitchFamily="18" charset="0"/>
                    <a:cs typeface="Times New Roman" panose="02020603050405020304" pitchFamily="18" charset="0"/>
                  </a:rPr>
                  <a:t> </a:t>
                </a:r>
                <a14:m>
                  <m:oMath xmlns:m="http://schemas.openxmlformats.org/officeDocument/2006/math">
                    <m:r>
                      <a:rPr lang="en-US" altLang="zh-CN" sz="2000" b="1" i="0">
                        <a:latin typeface="Cambria Math" panose="02040503050406030204" pitchFamily="18" charset="0"/>
                        <a:ea typeface="Cambria Math" panose="02040503050406030204" pitchFamily="18" charset="0"/>
                        <a:cs typeface="Times New Roman" panose="02020603050405020304" pitchFamily="18" charset="0"/>
                      </a:rPr>
                      <m:t>𝐧</m:t>
                    </m:r>
                  </m:oMath>
                </a14:m>
                <a:r>
                  <a:rPr lang="zh-CN" altLang="en-US" sz="2000" dirty="0">
                    <a:latin typeface="Times New Roman" panose="02020603050405020304" pitchFamily="18" charset="0"/>
                    <a:cs typeface="Times New Roman" panose="02020603050405020304" pitchFamily="18" charset="0"/>
                  </a:rPr>
                  <a:t>是</a:t>
                </a:r>
                <a14:m>
                  <m:oMath xmlns:m="http://schemas.openxmlformats.org/officeDocument/2006/math">
                    <m:r>
                      <a:rPr lang="zh-CN" altLang="en-US" sz="2000" dirty="0">
                        <a:latin typeface="Cambria Math" panose="02040503050406030204" pitchFamily="18" charset="0"/>
                        <a:cs typeface="Times New Roman" panose="02020603050405020304" pitchFamily="18" charset="0"/>
                      </a:rPr>
                      <m:t>一个</m:t>
                    </m:r>
                    <m:r>
                      <a:rPr lang="zh-CN" altLang="en-US" sz="2000">
                        <a:latin typeface="Cambria Math" panose="02040503050406030204" pitchFamily="18" charset="0"/>
                        <a:cs typeface="Times New Roman" panose="02020603050405020304" pitchFamily="18" charset="0"/>
                      </a:rPr>
                      <m:t>复</m:t>
                    </m:r>
                    <m:r>
                      <m:rPr>
                        <m:nor/>
                      </m:rPr>
                      <a:rPr lang="zh-CN" altLang="en-US" sz="2000" dirty="0">
                        <a:latin typeface="Times New Roman" panose="02020603050405020304" pitchFamily="18" charset="0"/>
                        <a:cs typeface="Times New Roman" panose="02020603050405020304" pitchFamily="18" charset="0"/>
                      </a:rPr>
                      <m:t>高斯随机噪声</m:t>
                    </m:r>
                    <m:r>
                      <a:rPr lang="zh-CN" altLang="en-US" sz="2000" dirty="0">
                        <a:latin typeface="Cambria Math" panose="02040503050406030204" pitchFamily="18" charset="0"/>
                        <a:cs typeface="Times New Roman" panose="02020603050405020304" pitchFamily="18" charset="0"/>
                      </a:rPr>
                      <m:t>，满足</m:t>
                    </m:r>
                    <m:r>
                      <a:rPr lang="en-US" altLang="zh-CN" sz="2000">
                        <a:latin typeface="Cambria Math" panose="02040503050406030204" pitchFamily="18" charset="0"/>
                        <a:cs typeface="Times New Roman" panose="02020603050405020304" pitchFamily="18" charset="0"/>
                      </a:rPr>
                      <m:t>𝐧</m:t>
                    </m:r>
                    <m:r>
                      <a:rPr lang="en-US" altLang="zh-CN" sz="2000">
                        <a:latin typeface="Cambria Math" panose="02040503050406030204" pitchFamily="18" charset="0"/>
                        <a:cs typeface="Times New Roman" panose="02020603050405020304" pitchFamily="18" charset="0"/>
                      </a:rPr>
                      <m:t>∼</m:t>
                    </m:r>
                    <m:r>
                      <a:rPr lang="zh-CN" altLang="en-US" sz="2000">
                        <a:latin typeface="Cambria Math" panose="02040503050406030204" pitchFamily="18" charset="0"/>
                        <a:cs typeface="Times New Roman" panose="02020603050405020304" pitchFamily="18" charset="0"/>
                      </a:rPr>
                      <m:t>𝒞𝒩</m:t>
                    </m:r>
                    <m:d>
                      <m:dPr>
                        <m:ctrlPr>
                          <a:rPr lang="en-US" altLang="zh-CN" sz="2000" i="1">
                            <a:latin typeface="Cambria Math" panose="02040503050406030204" pitchFamily="18" charset="0"/>
                            <a:cs typeface="Times New Roman" panose="02020603050405020304" pitchFamily="18" charset="0"/>
                          </a:rPr>
                        </m:ctrlPr>
                      </m:dPr>
                      <m:e>
                        <m:r>
                          <a:rPr lang="en-US" altLang="zh-CN" sz="2000">
                            <a:latin typeface="Cambria Math" panose="02040503050406030204" pitchFamily="18" charset="0"/>
                            <a:cs typeface="Times New Roman" panose="02020603050405020304" pitchFamily="18" charset="0"/>
                          </a:rPr>
                          <m:t>0, </m:t>
                        </m:r>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a:latin typeface="Cambria Math" panose="02040503050406030204" pitchFamily="18" charset="0"/>
                                <a:cs typeface="Times New Roman" panose="02020603050405020304" pitchFamily="18" charset="0"/>
                              </a:rPr>
                              <m:t>𝜎</m:t>
                            </m:r>
                          </m:e>
                          <m:sub>
                            <m:r>
                              <m:rPr>
                                <m:sty m:val="p"/>
                              </m:rPr>
                              <a:rPr lang="en-US" altLang="zh-CN" sz="2000">
                                <a:latin typeface="Cambria Math" panose="02040503050406030204" pitchFamily="18" charset="0"/>
                                <a:cs typeface="Times New Roman" panose="02020603050405020304" pitchFamily="18" charset="0"/>
                              </a:rPr>
                              <m:t>n</m:t>
                            </m:r>
                          </m:sub>
                          <m:sup>
                            <m:r>
                              <a:rPr lang="en-US" altLang="zh-CN" sz="2000">
                                <a:latin typeface="Cambria Math" panose="02040503050406030204" pitchFamily="18" charset="0"/>
                                <a:cs typeface="Times New Roman" panose="02020603050405020304" pitchFamily="18" charset="0"/>
                              </a:rPr>
                              <m:t>2</m:t>
                            </m:r>
                          </m:sup>
                        </m:sSubSup>
                        <m:r>
                          <a:rPr lang="en-US" altLang="zh-CN" sz="2000">
                            <a:latin typeface="Cambria Math" panose="02040503050406030204" pitchFamily="18" charset="0"/>
                            <a:cs typeface="Times New Roman" panose="02020603050405020304" pitchFamily="18" charset="0"/>
                          </a:rPr>
                          <m:t>𝐈</m:t>
                        </m:r>
                      </m:e>
                    </m:d>
                    <m:r>
                      <a:rPr lang="en-US" altLang="zh-CN" sz="2000">
                        <a:latin typeface="Cambria Math" panose="02040503050406030204" pitchFamily="18" charset="0"/>
                        <a:cs typeface="Times New Roman" panose="02020603050405020304" pitchFamily="18" charset="0"/>
                      </a:rPr>
                      <m:t> </m:t>
                    </m:r>
                    <m:r>
                      <a:rPr lang="zh-CN" altLang="en-US"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𝐱</m:t>
                    </m:r>
                  </m:oMath>
                </a14:m>
                <a:r>
                  <a:rPr lang="zh-CN" altLang="en-US" sz="2000" dirty="0">
                    <a:latin typeface="Times New Roman" panose="02020603050405020304" pitchFamily="18" charset="0"/>
                    <a:cs typeface="Times New Roman" panose="02020603050405020304" pitchFamily="18" charset="0"/>
                  </a:rPr>
                  <a:t>是随机发送符号，满足</a:t>
                </a:r>
                <a14:m>
                  <m:oMath xmlns:m="http://schemas.openxmlformats.org/officeDocument/2006/math">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𝒞𝒩</m:t>
                    </m:r>
                    <m:d>
                      <m:d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0, </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𝐈</m:t>
                        </m:r>
                      </m:e>
                    </m:d>
                    <m:r>
                      <a:rPr lang="zh-CN" altLang="en-US" sz="2000" b="1"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b="1" dirty="0">
                  <a:ea typeface="Cambria Math" panose="020405030504060302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en-US" altLang="zh-CN" sz="2000" b="1" dirty="0">
                    <a:ea typeface="Cambria Math" panose="020405030504060302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假设</a:t>
                </a:r>
                <a14:m>
                  <m:oMath xmlns:m="http://schemas.openxmlformats.org/officeDocument/2006/math">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𝐧</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2000" dirty="0">
                    <a:latin typeface="Times New Roman" panose="02020603050405020304" pitchFamily="18" charset="0"/>
                    <a:cs typeface="Times New Roman" panose="02020603050405020304" pitchFamily="18" charset="0"/>
                  </a:rPr>
                  <a:t>、</a:t>
                </a:r>
                <a:r>
                  <a:rPr lang="en-US" altLang="zh-CN" sz="2000" b="1" dirty="0">
                    <a:ea typeface="Cambria Math" panose="02040503050406030204" pitchFamily="18" charset="0"/>
                    <a:cs typeface="Times New Roman" panose="02020603050405020304" pitchFamily="18" charset="0"/>
                  </a:rPr>
                  <a:t> </a:t>
                </a:r>
                <a14:m>
                  <m:oMath xmlns:m="http://schemas.openxmlformats.org/officeDocument/2006/math">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𝐄</m:t>
                    </m:r>
                  </m:oMath>
                </a14:m>
                <a:r>
                  <a:rPr lang="zh-CN" altLang="en-US" sz="20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2000" dirty="0">
                    <a:latin typeface="Times New Roman" panose="02020603050405020304" pitchFamily="18" charset="0"/>
                    <a:cs typeface="Times New Roman" panose="02020603050405020304" pitchFamily="18" charset="0"/>
                  </a:rPr>
                  <a:t>互不相关。</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solidFill>
                      <a:srgbClr val="FF0000"/>
                    </a:solidFill>
                    <a:latin typeface="Times New Roman" panose="02020603050405020304" pitchFamily="18" charset="0"/>
                    <a:cs typeface="Times New Roman" panose="02020603050405020304" pitchFamily="18" charset="0"/>
                  </a:rPr>
                  <a:t>下面，首先理论分析计算误差对系统性能指标（如</a:t>
                </a:r>
                <a:r>
                  <a:rPr lang="en-US" altLang="zh-CN" sz="2000" dirty="0">
                    <a:solidFill>
                      <a:srgbClr val="FF0000"/>
                    </a:solidFill>
                    <a:latin typeface="Times New Roman" panose="02020603050405020304" pitchFamily="18" charset="0"/>
                    <a:cs typeface="Times New Roman" panose="02020603050405020304" pitchFamily="18" charset="0"/>
                  </a:rPr>
                  <a:t>MSE</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SINR</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BER</a:t>
                </a:r>
                <a:r>
                  <a:rPr lang="zh-CN" altLang="en-US" sz="2000" dirty="0">
                    <a:solidFill>
                      <a:srgbClr val="FF0000"/>
                    </a:solidFill>
                    <a:latin typeface="Times New Roman" panose="02020603050405020304" pitchFamily="18" charset="0"/>
                    <a:cs typeface="Times New Roman" panose="02020603050405020304" pitchFamily="18" charset="0"/>
                  </a:rPr>
                  <a:t>等）带来的影响</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345" r="-1457"/>
                </a:stretch>
              </a:blipFill>
            </p:spPr>
            <p:txBody>
              <a:bodyPr/>
              <a:lstStyle/>
              <a:p>
                <a:r>
                  <a:rPr lang="zh-CN" altLang="en-US">
                    <a:noFill/>
                  </a:rPr>
                  <a:t> </a:t>
                </a:r>
              </a:p>
            </p:txBody>
          </p:sp>
        </mc:Fallback>
      </mc:AlternateContent>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MSE</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接收信号的均方误差（</a:t>
                </a:r>
                <a:r>
                  <a:rPr lang="en-US" altLang="zh-CN" sz="2000" dirty="0">
                    <a:latin typeface="Times New Roman" panose="02020603050405020304" pitchFamily="18" charset="0"/>
                    <a:cs typeface="Times New Roman" panose="02020603050405020304" pitchFamily="18" charset="0"/>
                  </a:rPr>
                  <a:t>MSE</a:t>
                </a:r>
                <a:r>
                  <a:rPr lang="zh-CN" altLang="en-US" sz="2000" dirty="0">
                    <a:latin typeface="Times New Roman" panose="02020603050405020304" pitchFamily="18" charset="0"/>
                    <a:cs typeface="Times New Roman" panose="02020603050405020304" pitchFamily="18" charset="0"/>
                  </a:rPr>
                  <a:t>）可以表示为：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𝑀𝑆𝐸</m:t>
                    </m:r>
                    <m:r>
                      <a:rPr lang="en-US" altLang="zh-CN" sz="2000" i="1" dirty="0">
                        <a:latin typeface="Cambria Math" panose="02040503050406030204" pitchFamily="18" charset="0"/>
                        <a:cs typeface="Times New Roman" panose="02020603050405020304" pitchFamily="18" charset="0"/>
                      </a:rPr>
                      <m:t>=</m:t>
                    </m:r>
                    <m:r>
                      <a:rPr lang="zh-CN" altLang="en-US" sz="2000" i="1" dirty="0" smtClean="0">
                        <a:latin typeface="Cambria Math" panose="02040503050406030204" pitchFamily="18" charset="0"/>
                        <a:cs typeface="Times New Roman" panose="02020603050405020304" pitchFamily="18" charset="0"/>
                      </a:rPr>
                      <m:t>𝔼</m:t>
                    </m:r>
                    <m:sSup>
                      <m:sSupPr>
                        <m:ctrlPr>
                          <a:rPr lang="en-US" altLang="zh-CN" sz="2000" i="1" dirty="0">
                            <a:latin typeface="Cambria Math" panose="02040503050406030204" pitchFamily="18" charset="0"/>
                            <a:cs typeface="Times New Roman" panose="02020603050405020304" pitchFamily="18" charset="0"/>
                          </a:rPr>
                        </m:ctrlPr>
                      </m:sSupPr>
                      <m:e>
                        <m:d>
                          <m:dPr>
                            <m:begChr m:val="‖"/>
                            <m:endChr m:val="‖"/>
                            <m:ctrlPr>
                              <a:rPr lang="en-US" altLang="zh-CN" sz="2000" i="1" dirty="0">
                                <a:latin typeface="Cambria Math" panose="02040503050406030204" pitchFamily="18" charset="0"/>
                                <a:cs typeface="Times New Roman" panose="02020603050405020304" pitchFamily="18" charset="0"/>
                              </a:rPr>
                            </m:ctrlPr>
                          </m:dPr>
                          <m:e>
                            <m:r>
                              <a:rPr lang="en-US" altLang="zh-CN" sz="2000" b="1" dirty="0">
                                <a:latin typeface="Cambria Math" panose="02040503050406030204" pitchFamily="18" charset="0"/>
                                <a:cs typeface="Times New Roman" panose="02020603050405020304" pitchFamily="18" charset="0"/>
                              </a:rPr>
                              <m:t>𝐲</m:t>
                            </m:r>
                            <m:r>
                              <a:rPr lang="en-US" altLang="zh-CN" sz="2000" i="1" dirty="0">
                                <a:latin typeface="Cambria Math" panose="02040503050406030204" pitchFamily="18" charset="0"/>
                                <a:cs typeface="Times New Roman" panose="02020603050405020304" pitchFamily="18" charset="0"/>
                              </a:rPr>
                              <m:t>−</m:t>
                            </m:r>
                            <m:r>
                              <a:rPr lang="en-US" altLang="zh-CN" sz="2000" b="1" dirty="0">
                                <a:latin typeface="Cambria Math" panose="02040503050406030204" pitchFamily="18" charset="0"/>
                                <a:cs typeface="Times New Roman" panose="02020603050405020304" pitchFamily="18" charset="0"/>
                              </a:rPr>
                              <m:t>𝐱</m:t>
                            </m:r>
                          </m:e>
                        </m:d>
                      </m:e>
                      <m:sup>
                        <m:r>
                          <a:rPr lang="en-US" altLang="zh-CN" sz="2000" i="1" dirty="0">
                            <a:latin typeface="Cambria Math" panose="02040503050406030204" pitchFamily="18" charset="0"/>
                            <a:cs typeface="Times New Roman" panose="02020603050405020304" pitchFamily="18" charset="0"/>
                          </a:rPr>
                          <m:t>2</m:t>
                        </m:r>
                      </m:sup>
                    </m:sSup>
                  </m:oMath>
                </a14:m>
                <a:endParaRPr lang="en-US" altLang="zh-CN" sz="2000" i="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𝔼</m:t>
                    </m:r>
                    <m:sSup>
                      <m:sSupPr>
                        <m:ctrlPr>
                          <a:rPr lang="en-US" altLang="zh-CN" sz="2000" i="1" dirty="0">
                            <a:latin typeface="Cambria Math" panose="02040503050406030204" pitchFamily="18" charset="0"/>
                            <a:cs typeface="Times New Roman" panose="02020603050405020304" pitchFamily="18" charset="0"/>
                          </a:rPr>
                        </m:ctrlPr>
                      </m:sSupPr>
                      <m:e>
                        <m:d>
                          <m:dPr>
                            <m:begChr m:val="‖"/>
                            <m:endChr m:val="‖"/>
                            <m:ctrlPr>
                              <a:rPr lang="en-US" altLang="zh-CN" sz="2000" i="1" dirty="0">
                                <a:latin typeface="Cambria Math" panose="02040503050406030204" pitchFamily="18" charset="0"/>
                                <a:cs typeface="Times New Roman" panose="02020603050405020304" pitchFamily="18" charset="0"/>
                              </a:rPr>
                            </m:ctrlPr>
                          </m:dPr>
                          <m:e>
                            <m:r>
                              <a:rPr lang="en-US" altLang="zh-CN" sz="2000" b="1">
                                <a:latin typeface="Cambria Math" panose="02040503050406030204" pitchFamily="18" charset="0"/>
                                <a:cs typeface="Times New Roman" panose="02020603050405020304" pitchFamily="18" charset="0"/>
                              </a:rPr>
                              <m:t>𝐆</m:t>
                            </m:r>
                            <m:sSup>
                              <m:sSupPr>
                                <m:ctrlPr>
                                  <a:rPr lang="el-GR" altLang="zh-CN"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𝐃𝐱</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p>
                              <m:sSupPr>
                                <m:ctrlPr>
                                  <a:rPr lang="el-GR" altLang="zh-CN"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p>
                            </m:sSup>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𝐕</m:t>
                                </m:r>
                              </m:e>
                              <m:sub>
                                <m:r>
                                  <m:rPr>
                                    <m:sty m:val="p"/>
                                  </m:rPr>
                                  <a:rPr lang="en-US" altLang="zh-CN" sz="2000">
                                    <a:latin typeface="Cambria Math" panose="02040503050406030204" pitchFamily="18" charset="0"/>
                                    <a:cs typeface="Times New Roman" panose="02020603050405020304" pitchFamily="18" charset="0"/>
                                  </a:rPr>
                                  <m:t>t</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𝐄𝐃𝐱</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𝐧</m:t>
                            </m:r>
                            <m:r>
                              <m:rPr>
                                <m:nor/>
                              </m:rPr>
                              <a:rPr lang="en-US" altLang="zh-CN" sz="2000" dirty="0">
                                <a:latin typeface="Times New Roman" panose="020206030504050203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m:t>
                            </m:r>
                            <m:r>
                              <a:rPr lang="en-US" altLang="zh-CN" sz="2000" b="1" dirty="0">
                                <a:latin typeface="Cambria Math" panose="02040503050406030204" pitchFamily="18" charset="0"/>
                                <a:cs typeface="Times New Roman" panose="02020603050405020304" pitchFamily="18" charset="0"/>
                              </a:rPr>
                              <m:t>𝐱</m:t>
                            </m:r>
                          </m:e>
                        </m:d>
                      </m:e>
                      <m:sup>
                        <m:r>
                          <a:rPr lang="en-US" altLang="zh-CN" sz="2000" i="1" dirty="0">
                            <a:latin typeface="Cambria Math" panose="02040503050406030204" pitchFamily="18" charset="0"/>
                            <a:cs typeface="Times New Roman" panose="02020603050405020304" pitchFamily="18" charset="0"/>
                          </a:rPr>
                          <m:t>2</m:t>
                        </m:r>
                      </m:sup>
                    </m:sSup>
                  </m:oMath>
                </a14:m>
                <a:endParaRPr lang="en-US" altLang="zh-CN" sz="2000" dirty="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𝑖</m:t>
                            </m:r>
                          </m:sub>
                          <m:sup>
                            <m:r>
                              <a:rPr lang="en-US" altLang="zh-CN" sz="2000" i="1">
                                <a:latin typeface="Cambria Math" panose="02040503050406030204" pitchFamily="18" charset="0"/>
                                <a:cs typeface="Times New Roman" panose="02020603050405020304" pitchFamily="18" charset="0"/>
                              </a:rPr>
                              <m:t>2</m:t>
                            </m:r>
                          </m:sup>
                        </m:sSubSup>
                      </m:e>
                    </m:nary>
                    <m:r>
                      <a:rPr lang="en-US" altLang="zh-CN" sz="2000" i="1">
                        <a:latin typeface="Cambria Math" panose="02040503050406030204" pitchFamily="18" charset="0"/>
                        <a:cs typeface="Times New Roman" panose="02020603050405020304" pitchFamily="18" charset="0"/>
                      </a:rPr>
                      <m:t>−2</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e>
                        </m:rad>
                        <m:rad>
                          <m:radPr>
                            <m:degHide m:val="on"/>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e>
                        </m:rad>
                      </m:e>
                    </m:nary>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zh-CN" sz="2000" i="1" smtClean="0">
                            <a:solidFill>
                              <a:srgbClr val="FF0000"/>
                            </a:solidFill>
                            <a:latin typeface="Cambria Math" panose="02040503050406030204" pitchFamily="18" charset="0"/>
                            <a:cs typeface="Times New Roman" panose="02020603050405020304" pitchFamily="18" charset="0"/>
                          </a:rPr>
                        </m:ctrlPr>
                      </m:naryPr>
                      <m:sub>
                        <m:r>
                          <m:rPr>
                            <m:brk m:alnAt="23"/>
                          </m:rPr>
                          <a:rPr lang="en-US" altLang="zh-CN" sz="2000" i="1">
                            <a:solidFill>
                              <a:srgbClr val="FF0000"/>
                            </a:solidFill>
                            <a:latin typeface="Cambria Math" panose="02040503050406030204" pitchFamily="18" charset="0"/>
                            <a:cs typeface="Times New Roman" panose="02020603050405020304" pitchFamily="18" charset="0"/>
                          </a:rPr>
                          <m:t>𝑖</m:t>
                        </m:r>
                        <m:r>
                          <a:rPr lang="en-US" altLang="zh-CN" sz="2000" i="1">
                            <a:solidFill>
                              <a:srgbClr val="FF0000"/>
                            </a:solidFill>
                            <a:latin typeface="Cambria Math" panose="02040503050406030204" pitchFamily="18" charset="0"/>
                            <a:cs typeface="Times New Roman" panose="02020603050405020304" pitchFamily="18" charset="0"/>
                          </a:rPr>
                          <m:t>=1</m:t>
                        </m:r>
                      </m:sub>
                      <m:sup>
                        <m:sSub>
                          <m:sSubPr>
                            <m:ctrlP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𝑞</m:t>
                            </m:r>
                          </m:e>
                          <m:sub>
                            <m:r>
                              <a:rPr lang="en-US" altLang="zh-CN" sz="2000" i="1">
                                <a:solidFill>
                                  <a:srgbClr val="FF0000"/>
                                </a:solidFill>
                                <a:latin typeface="Cambria Math" panose="02040503050406030204" pitchFamily="18" charset="0"/>
                                <a:cs typeface="Times New Roman" panose="02020603050405020304" pitchFamily="18" charset="0"/>
                              </a:rPr>
                              <m:t>𝑖</m:t>
                            </m:r>
                          </m:sub>
                        </m:sSub>
                        <m:sSubSup>
                          <m:sSubSupPr>
                            <m:ctrlPr>
                              <a:rPr lang="en-US" altLang="zh-CN" sz="2000" i="1">
                                <a:solidFill>
                                  <a:srgbClr val="FF0000"/>
                                </a:solidFill>
                                <a:latin typeface="Cambria Math" panose="02040503050406030204" pitchFamily="18" charset="0"/>
                                <a:cs typeface="Times New Roman" panose="02020603050405020304" pitchFamily="18" charset="0"/>
                              </a:rPr>
                            </m:ctrlPr>
                          </m:sSubSupPr>
                          <m:e>
                            <m:r>
                              <a:rPr lang="zh-CN" altLang="en-US"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i="1">
                                <a:solidFill>
                                  <a:srgbClr val="FF0000"/>
                                </a:solidFill>
                                <a:latin typeface="Cambria Math" panose="02040503050406030204" pitchFamily="18" charset="0"/>
                                <a:cs typeface="Times New Roman" panose="02020603050405020304" pitchFamily="18" charset="0"/>
                              </a:rPr>
                              <m:t>𝑖</m:t>
                            </m:r>
                          </m:sub>
                          <m:sup>
                            <m:r>
                              <a:rPr lang="en-US" altLang="zh-CN" sz="2000" i="1">
                                <a:solidFill>
                                  <a:srgbClr val="FF0000"/>
                                </a:solidFill>
                                <a:latin typeface="Cambria Math" panose="02040503050406030204" pitchFamily="18" charset="0"/>
                                <a:cs typeface="Times New Roman" panose="02020603050405020304" pitchFamily="18" charset="0"/>
                              </a:rPr>
                              <m:t>2</m:t>
                            </m:r>
                          </m:sup>
                        </m:sSubSup>
                        <m:nary>
                          <m:naryPr>
                            <m:chr m:val="∑"/>
                            <m:ctrlPr>
                              <a:rPr lang="en-US" altLang="zh-CN" sz="2000" i="1">
                                <a:solidFill>
                                  <a:srgbClr val="FF0000"/>
                                </a:solidFill>
                                <a:latin typeface="Cambria Math" panose="02040503050406030204" pitchFamily="18" charset="0"/>
                                <a:cs typeface="Times New Roman" panose="02020603050405020304" pitchFamily="18" charset="0"/>
                              </a:rPr>
                            </m:ctrlPr>
                          </m:naryPr>
                          <m:sub>
                            <m:r>
                              <m:rPr>
                                <m:brk m:alnAt="23"/>
                              </m:rPr>
                              <a:rPr lang="en-US" altLang="zh-CN" sz="2000" i="1">
                                <a:solidFill>
                                  <a:srgbClr val="FF0000"/>
                                </a:solidFill>
                                <a:latin typeface="Cambria Math" panose="02040503050406030204" pitchFamily="18" charset="0"/>
                                <a:cs typeface="Times New Roman" panose="02020603050405020304" pitchFamily="18" charset="0"/>
                              </a:rPr>
                              <m:t>𝑗</m:t>
                            </m:r>
                            <m:r>
                              <a:rPr lang="en-US" altLang="zh-CN" sz="2000" i="1">
                                <a:solidFill>
                                  <a:srgbClr val="FF0000"/>
                                </a:solidFill>
                                <a:latin typeface="Cambria Math" panose="02040503050406030204" pitchFamily="18" charset="0"/>
                                <a:cs typeface="Times New Roman" panose="02020603050405020304" pitchFamily="18" charset="0"/>
                              </a:rPr>
                              <m:t>=1</m:t>
                            </m:r>
                          </m:sub>
                          <m:sup>
                            <m:sSub>
                              <m:sSubPr>
                                <m:ctrlP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𝑝</m:t>
                                </m:r>
                              </m:e>
                              <m:sub>
                                <m:r>
                                  <a:rPr lang="en-US" altLang="zh-CN" sz="2000" i="1">
                                    <a:solidFill>
                                      <a:srgbClr val="FF0000"/>
                                    </a:solidFill>
                                    <a:latin typeface="Cambria Math" panose="02040503050406030204" pitchFamily="18" charset="0"/>
                                    <a:cs typeface="Times New Roman" panose="02020603050405020304" pitchFamily="18" charset="0"/>
                                  </a:rPr>
                                  <m:t>𝑗</m:t>
                                </m:r>
                              </m:sub>
                            </m:sSub>
                          </m:e>
                        </m:nary>
                      </m:e>
                    </m:nary>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zh-CN" altLang="en-US" sz="2000" i="1">
                            <a:solidFill>
                              <a:srgbClr val="FF0000"/>
                            </a:solidFill>
                            <a:latin typeface="Cambria Math" panose="02040503050406030204" pitchFamily="18" charset="0"/>
                            <a:cs typeface="Times New Roman" panose="02020603050405020304" pitchFamily="18" charset="0"/>
                          </a:rPr>
                          <m:t>𝜌</m:t>
                        </m:r>
                      </m:e>
                      <m:sup>
                        <m:r>
                          <a:rPr lang="en-US" altLang="zh-CN" sz="2000" i="1">
                            <a:solidFill>
                              <a:srgbClr val="FF0000"/>
                            </a:solidFill>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e>
                    </m:nary>
                  </m:oMath>
                </a14:m>
                <a:endParaRPr lang="en-US" altLang="zh-CN" sz="2000" i="1"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Cambria Math" panose="02040503050406030204" pitchFamily="18" charset="0"/>
                    <a:cs typeface="Times New Roman" panose="02020603050405020304" pitchFamily="18" charset="0"/>
                  </a:rPr>
                  <a:t>对比计算误差为</a:t>
                </a:r>
                <a:r>
                  <a:rPr lang="en-US" altLang="zh-CN" sz="2000" dirty="0">
                    <a:latin typeface="Cambria Math" panose="02040503050406030204" pitchFamily="18" charset="0"/>
                    <a:cs typeface="Times New Roman" panose="02020603050405020304" pitchFamily="18" charset="0"/>
                  </a:rPr>
                  <a:t>0</a:t>
                </a:r>
                <a:r>
                  <a:rPr lang="zh-CN" altLang="en-US" sz="2000" dirty="0">
                    <a:latin typeface="Cambria Math" panose="02040503050406030204" pitchFamily="18" charset="0"/>
                    <a:cs typeface="Times New Roman" panose="02020603050405020304" pitchFamily="18" charset="0"/>
                  </a:rPr>
                  <a:t>的情况：</a:t>
                </a:r>
                <a:endParaRPr lang="en-US" altLang="zh-CN" sz="2000" dirty="0">
                  <a:latin typeface="Cambria Math" panose="020405030504060302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sSup>
                      <m:sSupPr>
                        <m:ctrlPr>
                          <a:rPr lang="en-US" altLang="zh-CN" sz="2000" i="1" dirty="0" smtClean="0">
                            <a:latin typeface="Cambria Math" panose="02040503050406030204" pitchFamily="18" charset="0"/>
                            <a:cs typeface="Times New Roman" panose="02020603050405020304" pitchFamily="18" charset="0"/>
                          </a:rPr>
                        </m:ctrlPr>
                      </m:sSupPr>
                      <m:e>
                        <m:r>
                          <a:rPr lang="en-US" altLang="zh-CN" sz="2000" i="1" dirty="0">
                            <a:latin typeface="Cambria Math" panose="02040503050406030204" pitchFamily="18" charset="0"/>
                            <a:cs typeface="Times New Roman" panose="02020603050405020304" pitchFamily="18" charset="0"/>
                          </a:rPr>
                          <m:t>𝑀𝑆𝐸</m:t>
                        </m:r>
                      </m:e>
                      <m:sup>
                        <m:r>
                          <a:rPr lang="en-US" altLang="zh-CN" sz="2000" b="0" i="1" dirty="0" smtClean="0">
                            <a:latin typeface="Cambria Math" panose="02040503050406030204" pitchFamily="18" charset="0"/>
                            <a:cs typeface="Times New Roman" panose="02020603050405020304" pitchFamily="18" charset="0"/>
                          </a:rPr>
                          <m:t>′</m:t>
                        </m:r>
                      </m:sup>
                    </m:sSup>
                    <m:r>
                      <a:rPr lang="en-US" altLang="zh-CN" sz="2000" b="0" i="1" dirty="0" smtClean="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𝔼</m:t>
                    </m:r>
                    <m:sSup>
                      <m:sSupPr>
                        <m:ctrlPr>
                          <a:rPr lang="en-US" altLang="zh-CN" sz="2000" b="0" i="1" dirty="0" smtClean="0">
                            <a:latin typeface="Cambria Math" panose="02040503050406030204" pitchFamily="18" charset="0"/>
                            <a:cs typeface="Times New Roman" panose="02020603050405020304" pitchFamily="18" charset="0"/>
                          </a:rPr>
                        </m:ctrlPr>
                      </m:sSupPr>
                      <m:e>
                        <m:d>
                          <m:dPr>
                            <m:begChr m:val="‖"/>
                            <m:endChr m:val="‖"/>
                            <m:ctrlPr>
                              <a:rPr lang="en-US" altLang="zh-CN" sz="2000" b="0" i="1" dirty="0" smtClean="0">
                                <a:latin typeface="Cambria Math" panose="02040503050406030204" pitchFamily="18" charset="0"/>
                                <a:cs typeface="Times New Roman" panose="02020603050405020304" pitchFamily="18" charset="0"/>
                              </a:rPr>
                            </m:ctrlPr>
                          </m:dPr>
                          <m:e>
                            <m:r>
                              <a:rPr lang="en-US" altLang="zh-CN" sz="2000" b="1" i="0" dirty="0">
                                <a:latin typeface="Cambria Math" panose="02040503050406030204" pitchFamily="18" charset="0"/>
                                <a:cs typeface="Times New Roman" panose="02020603050405020304" pitchFamily="18" charset="0"/>
                              </a:rPr>
                              <m:t>𝐲</m:t>
                            </m:r>
                            <m:r>
                              <a:rPr lang="en-US" altLang="zh-CN" sz="2000" b="0" i="1" dirty="0" smtClean="0">
                                <a:latin typeface="Cambria Math" panose="02040503050406030204" pitchFamily="18" charset="0"/>
                                <a:cs typeface="Times New Roman" panose="02020603050405020304" pitchFamily="18" charset="0"/>
                              </a:rPr>
                              <m:t>−</m:t>
                            </m:r>
                            <m:r>
                              <a:rPr lang="en-US" altLang="zh-CN" sz="2000" b="1" i="0" dirty="0" smtClean="0">
                                <a:latin typeface="Cambria Math" panose="02040503050406030204" pitchFamily="18" charset="0"/>
                                <a:cs typeface="Times New Roman" panose="02020603050405020304" pitchFamily="18" charset="0"/>
                              </a:rPr>
                              <m:t>𝐱</m:t>
                            </m:r>
                          </m:e>
                        </m:d>
                      </m:e>
                      <m:sup>
                        <m:r>
                          <a:rPr lang="en-US" altLang="zh-CN" sz="2000" b="0" i="1" dirty="0" smtClean="0">
                            <a:latin typeface="Cambria Math" panose="02040503050406030204" pitchFamily="18" charset="0"/>
                            <a:cs typeface="Times New Roman" panose="02020603050405020304" pitchFamily="18" charset="0"/>
                          </a:rPr>
                          <m:t>2</m:t>
                        </m:r>
                      </m:sup>
                    </m:sSup>
                  </m:oMath>
                </a14:m>
                <a:endParaRPr lang="en-US" altLang="zh-CN" sz="2000" b="0" i="1" dirty="0">
                  <a:latin typeface="Times New Roman" panose="02020603050405020304" pitchFamily="18" charset="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𝔼</m:t>
                    </m:r>
                    <m:sSup>
                      <m:sSupPr>
                        <m:ctrlPr>
                          <a:rPr lang="en-US" altLang="zh-CN" sz="2000" i="1" dirty="0">
                            <a:latin typeface="Cambria Math" panose="02040503050406030204" pitchFamily="18" charset="0"/>
                            <a:cs typeface="Times New Roman" panose="02020603050405020304" pitchFamily="18" charset="0"/>
                          </a:rPr>
                        </m:ctrlPr>
                      </m:sSupPr>
                      <m:e>
                        <m:d>
                          <m:dPr>
                            <m:begChr m:val="‖"/>
                            <m:endChr m:val="‖"/>
                            <m:ctrlPr>
                              <a:rPr lang="en-US" altLang="zh-CN" sz="2000" i="1" dirty="0">
                                <a:latin typeface="Cambria Math" panose="02040503050406030204" pitchFamily="18" charset="0"/>
                                <a:cs typeface="Times New Roman" panose="02020603050405020304" pitchFamily="18" charset="0"/>
                              </a:rPr>
                            </m:ctrlPr>
                          </m:dPr>
                          <m:e>
                            <m:r>
                              <a:rPr lang="en-US" altLang="zh-CN" sz="2000" b="1">
                                <a:latin typeface="Cambria Math" panose="02040503050406030204" pitchFamily="18" charset="0"/>
                                <a:cs typeface="Times New Roman" panose="02020603050405020304" pitchFamily="18" charset="0"/>
                              </a:rPr>
                              <m:t>𝐆</m:t>
                            </m:r>
                            <m:sSup>
                              <m:sSupPr>
                                <m:ctrlPr>
                                  <a:rPr lang="el-GR" altLang="zh-CN"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l-GR" altLang="zh-CN" sz="2000" b="1">
                                    <a:latin typeface="Cambria Math" panose="02040503050406030204" pitchFamily="18" charset="0"/>
                                    <a:ea typeface="Cambria Math" panose="02040503050406030204" pitchFamily="18" charset="0"/>
                                    <a:cs typeface="Times New Roman" panose="02020603050405020304" pitchFamily="18" charset="0"/>
                                  </a:rPr>
                                  <m:t>𝚺</m:t>
                                </m:r>
                              </m:e>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𝐃𝐱</m:t>
                            </m:r>
                            <m:r>
                              <a:rPr lang="en-US" altLang="zh-CN" sz="2000" b="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a:latin typeface="Cambria Math" panose="02040503050406030204" pitchFamily="18" charset="0"/>
                                <a:cs typeface="Times New Roman" panose="02020603050405020304" pitchFamily="18" charset="0"/>
                              </a:rPr>
                              <m:t>𝐆</m:t>
                            </m:r>
                            <m:sSubSup>
                              <m:sSubSupPr>
                                <m:ctrlPr>
                                  <a:rPr lang="en-US" altLang="zh-CN" sz="2000" i="1">
                                    <a:latin typeface="Cambria Math" panose="02040503050406030204" pitchFamily="18" charset="0"/>
                                    <a:cs typeface="Times New Roman" panose="02020603050405020304" pitchFamily="18" charset="0"/>
                                  </a:rPr>
                                </m:ctrlPr>
                              </m:sSubSupPr>
                              <m:e>
                                <m:r>
                                  <a:rPr lang="en-US" altLang="zh-CN" sz="2000" b="1">
                                    <a:latin typeface="Cambria Math" panose="02040503050406030204" pitchFamily="18" charset="0"/>
                                    <a:cs typeface="Times New Roman" panose="02020603050405020304" pitchFamily="18" charset="0"/>
                                  </a:rPr>
                                  <m:t>𝐔</m:t>
                                </m:r>
                              </m:e>
                              <m:sub>
                                <m:r>
                                  <m:rPr>
                                    <m:sty m:val="p"/>
                                  </m:rPr>
                                  <a:rPr lang="en-US" altLang="zh-CN" sz="2000">
                                    <a:latin typeface="Cambria Math" panose="02040503050406030204" pitchFamily="18" charset="0"/>
                                    <a:cs typeface="Times New Roman" panose="02020603050405020304" pitchFamily="18" charset="0"/>
                                  </a:rPr>
                                  <m:t>r</m:t>
                                </m:r>
                              </m:sub>
                              <m:sup>
                                <m:r>
                                  <a:rPr lang="en-US" altLang="zh-CN" sz="2000" i="1">
                                    <a:latin typeface="Cambria Math" panose="02040503050406030204" pitchFamily="18" charset="0"/>
                                    <a:cs typeface="Times New Roman" panose="02020603050405020304" pitchFamily="18" charset="0"/>
                                  </a:rPr>
                                  <m:t>𝐻</m:t>
                                </m:r>
                              </m:sup>
                            </m:sSubSup>
                            <m:r>
                              <a:rPr lang="en-US" altLang="zh-CN" sz="2000" b="1">
                                <a:latin typeface="Cambria Math" panose="02040503050406030204" pitchFamily="18" charset="0"/>
                                <a:ea typeface="Cambria Math" panose="02040503050406030204" pitchFamily="18" charset="0"/>
                                <a:cs typeface="Times New Roman" panose="02020603050405020304" pitchFamily="18" charset="0"/>
                              </a:rPr>
                              <m:t>𝐧</m:t>
                            </m:r>
                            <m:r>
                              <m:rPr>
                                <m:nor/>
                              </m:rPr>
                              <a:rPr lang="en-US" altLang="zh-CN" sz="2000" dirty="0">
                                <a:latin typeface="Times New Roman" panose="020206030504050203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m:t>
                            </m:r>
                            <m:r>
                              <a:rPr lang="en-US" altLang="zh-CN" sz="2000" b="1" dirty="0">
                                <a:latin typeface="Cambria Math" panose="02040503050406030204" pitchFamily="18" charset="0"/>
                                <a:cs typeface="Times New Roman" panose="02020603050405020304" pitchFamily="18" charset="0"/>
                              </a:rPr>
                              <m:t>𝐱</m:t>
                            </m:r>
                          </m:e>
                        </m:d>
                      </m:e>
                      <m:sup>
                        <m:r>
                          <a:rPr lang="en-US" altLang="zh-CN" sz="2000" i="1" dirty="0">
                            <a:latin typeface="Cambria Math" panose="02040503050406030204" pitchFamily="18" charset="0"/>
                            <a:cs typeface="Times New Roman" panose="02020603050405020304" pitchFamily="18" charset="0"/>
                          </a:rPr>
                          <m:t>2</m:t>
                        </m:r>
                      </m:sup>
                    </m:sSup>
                  </m:oMath>
                </a14:m>
                <a:endParaRPr lang="en-US" altLang="zh-CN" sz="2000" dirty="0">
                  <a:cs typeface="Times New Roman" panose="02020603050405020304" pitchFamily="18" charset="0"/>
                </a:endParaRPr>
              </a:p>
              <a:p>
                <a:pPr algn="just">
                  <a:lnSpc>
                    <a:spcPct val="150000"/>
                  </a:lnSpc>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nary>
                      <m:naryPr>
                        <m:chr m:val="∑"/>
                        <m:ctrlPr>
                          <a:rPr lang="en-US" altLang="zh-CN" sz="2000" b="0" i="1" smtClean="0">
                            <a:latin typeface="Cambria Math" panose="02040503050406030204" pitchFamily="18" charset="0"/>
                            <a:cs typeface="Times New Roman" panose="02020603050405020304" pitchFamily="18" charset="0"/>
                          </a:rPr>
                        </m:ctrlPr>
                      </m:naryPr>
                      <m:sub>
                        <m:r>
                          <m:rPr>
                            <m:brk m:alnAt="23"/>
                          </m:rP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cs typeface="Times New Roman" panose="02020603050405020304" pitchFamily="18" charset="0"/>
                              </a:rPr>
                              <m:t>𝑖</m:t>
                            </m:r>
                          </m:sub>
                        </m:sSub>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𝑞</m:t>
                            </m:r>
                          </m:e>
                          <m:sub>
                            <m:r>
                              <a:rPr lang="en-US" altLang="zh-CN" sz="2000" b="0" i="1" smtClean="0">
                                <a:latin typeface="Cambria Math" panose="02040503050406030204" pitchFamily="18" charset="0"/>
                                <a:cs typeface="Times New Roman" panose="02020603050405020304" pitchFamily="18" charset="0"/>
                              </a:rPr>
                              <m:t>𝑖</m:t>
                            </m:r>
                          </m:sub>
                        </m:sSub>
                        <m:sSubSup>
                          <m:sSubSupPr>
                            <m:ctrlPr>
                              <a:rPr lang="en-US" altLang="zh-CN" sz="2000" b="0" i="1" smtClean="0">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cs typeface="Times New Roman" panose="02020603050405020304" pitchFamily="18" charset="0"/>
                              </a:rPr>
                              <m:t>𝑖</m:t>
                            </m:r>
                          </m:sub>
                          <m:sup>
                            <m:r>
                              <a:rPr lang="en-US" altLang="zh-CN" sz="2000" b="0" i="1" smtClean="0">
                                <a:latin typeface="Cambria Math" panose="02040503050406030204" pitchFamily="18" charset="0"/>
                                <a:cs typeface="Times New Roman" panose="02020603050405020304" pitchFamily="18" charset="0"/>
                              </a:rPr>
                              <m:t>2</m:t>
                            </m:r>
                          </m:sup>
                        </m:sSubSup>
                      </m:e>
                    </m:nary>
                    <m:r>
                      <a:rPr lang="en-US" altLang="zh-CN" sz="2000" b="0" i="1" smtClean="0">
                        <a:latin typeface="Cambria Math" panose="02040503050406030204" pitchFamily="18" charset="0"/>
                        <a:cs typeface="Times New Roman" panose="02020603050405020304" pitchFamily="18" charset="0"/>
                      </a:rPr>
                      <m:t>−2</m:t>
                    </m:r>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rad>
                          <m:radPr>
                            <m:degHide m:val="on"/>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e>
                        </m:rad>
                        <m:rad>
                          <m:radPr>
                            <m:degHide m:val="on"/>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e>
                        </m:rad>
                      </m:e>
                    </m:nary>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r>
                      <a:rPr lang="en-US" altLang="zh-CN" sz="2000" b="0" i="1" smtClean="0">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nary>
                      <m:naryPr>
                        <m:chr m:val="∑"/>
                        <m:ctrlPr>
                          <a:rPr lang="en-US" altLang="zh-CN" sz="2000" i="1">
                            <a:latin typeface="Cambria Math" panose="02040503050406030204" pitchFamily="18" charset="0"/>
                            <a:cs typeface="Times New Roman" panose="02020603050405020304" pitchFamily="18" charset="0"/>
                          </a:rPr>
                        </m:ctrlPr>
                      </m:naryPr>
                      <m:sub>
                        <m:r>
                          <a:rPr lang="en-US" altLang="zh-CN" sz="2000" b="0" i="1" smtClean="0">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cs typeface="Times New Roman" panose="02020603050405020304" pitchFamily="18" charset="0"/>
                              </a:rPr>
                              <m:t>𝑖</m:t>
                            </m:r>
                          </m:sub>
                        </m:sSub>
                      </m:e>
                    </m:nary>
                  </m:oMath>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可见，</a:t>
                </a:r>
                <a:r>
                  <a:rPr lang="zh-CN" altLang="en-US" sz="2000" dirty="0">
                    <a:solidFill>
                      <a:srgbClr val="FF0000"/>
                    </a:solidFill>
                    <a:latin typeface="Times New Roman" panose="02020603050405020304" pitchFamily="18" charset="0"/>
                    <a:cs typeface="Times New Roman" panose="02020603050405020304" pitchFamily="18" charset="0"/>
                  </a:rPr>
                  <a:t>计算误差会额外增加接收信号的</a:t>
                </a:r>
                <a:r>
                  <a:rPr lang="en-US" altLang="zh-CN" sz="2000" dirty="0">
                    <a:solidFill>
                      <a:srgbClr val="FF0000"/>
                    </a:solidFill>
                    <a:latin typeface="Times New Roman" panose="02020603050405020304" pitchFamily="18" charset="0"/>
                    <a:cs typeface="Times New Roman" panose="02020603050405020304" pitchFamily="18" charset="0"/>
                  </a:rPr>
                  <a:t>MSE</a:t>
                </a:r>
                <a:r>
                  <a:rPr lang="zh-CN" altLang="en-US" sz="2000" dirty="0">
                    <a:latin typeface="Times New Roman" panose="02020603050405020304" pitchFamily="18" charset="0"/>
                    <a:cs typeface="Times New Roman" panose="02020603050405020304" pitchFamily="18" charset="0"/>
                  </a:rPr>
                  <a:t>（体现在红色标注的项），进而影响系统的</a:t>
                </a:r>
                <a:r>
                  <a:rPr lang="en-US" altLang="zh-CN" sz="2000" dirty="0">
                    <a:latin typeface="Times New Roman" panose="02020603050405020304" pitchFamily="18" charset="0"/>
                    <a:cs typeface="Times New Roman" panose="02020603050405020304" pitchFamily="18" charset="0"/>
                  </a:rPr>
                  <a:t>BLER/BER</a:t>
                </a:r>
                <a:r>
                  <a:rPr lang="zh-CN" altLang="en-US" sz="2000" dirty="0">
                    <a:latin typeface="Times New Roman" panose="02020603050405020304" pitchFamily="18" charset="0"/>
                    <a:cs typeface="Times New Roman" panose="02020603050405020304" pitchFamily="18" charset="0"/>
                  </a:rPr>
                  <a:t>性能，并且这种影响是负面的。</a:t>
                </a:r>
                <a:endParaRPr lang="en-US" altLang="zh-CN" sz="2000" i="1"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r="-1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266574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基于上述表达式，第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r>
                      <a:rPr lang="zh-CN" altLang="en-US" sz="2000" i="1">
                        <a:latin typeface="Cambria Math" panose="02040503050406030204" pitchFamily="18" charset="0"/>
                        <a:cs typeface="Times New Roman" panose="02020603050405020304" pitchFamily="18" charset="0"/>
                      </a:rPr>
                      <m:t>个</m:t>
                    </m:r>
                  </m:oMath>
                </a14:m>
                <a:r>
                  <a:rPr lang="zh-CN" altLang="en-US" sz="2000" dirty="0">
                    <a:latin typeface="Times New Roman" panose="02020603050405020304" pitchFamily="18" charset="0"/>
                    <a:cs typeface="Times New Roman" panose="02020603050405020304" pitchFamily="18" charset="0"/>
                  </a:rPr>
                  <a:t>流的信号可以表示为：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cs typeface="Times New Roman" panose="02020603050405020304" pitchFamily="18" charset="0"/>
                  </a:rPr>
                  <a:t>                     </a:t>
                </a:r>
                <a14:m>
                  <m:oMath xmlns:m="http://schemas.openxmlformats.org/officeDocument/2006/math">
                    <m:sSub>
                      <m:sSubPr>
                        <m:ctrlPr>
                          <a:rPr lang="en-US" altLang="zh-CN" sz="2100" i="1" smtClean="0">
                            <a:latin typeface="Cambria Math" panose="02040503050406030204" pitchFamily="18" charset="0"/>
                            <a:cs typeface="Times New Roman" panose="02020603050405020304" pitchFamily="18" charset="0"/>
                          </a:rPr>
                        </m:ctrlPr>
                      </m:sSubPr>
                      <m:e>
                        <m:r>
                          <m:rPr>
                            <m:sty m:val="p"/>
                          </m:rPr>
                          <a:rPr lang="en-US" altLang="zh-CN" sz="2100" i="1">
                            <a:latin typeface="Cambria Math" panose="02040503050406030204" pitchFamily="18" charset="0"/>
                            <a:cs typeface="Times New Roman" panose="02020603050405020304" pitchFamily="18" charset="0"/>
                          </a:rPr>
                          <m:t>y</m:t>
                        </m:r>
                      </m:e>
                      <m:sub>
                        <m:r>
                          <a:rPr lang="en-US" altLang="zh-CN" sz="2100" b="0" i="1" smtClean="0">
                            <a:latin typeface="Cambria Math" panose="02040503050406030204" pitchFamily="18" charset="0"/>
                            <a:cs typeface="Times New Roman" panose="02020603050405020304" pitchFamily="18" charset="0"/>
                          </a:rPr>
                          <m:t>𝑘</m:t>
                        </m:r>
                      </m:sub>
                    </m:sSub>
                    <m:r>
                      <a:rPr lang="en-US" altLang="zh-CN" sz="2100" b="0" i="1" smtClean="0">
                        <a:latin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1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𝐄𝐃</m:t>
                    </m:r>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Sup>
                      <m:sSubSupPr>
                        <m:ctrlP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𝐮</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r</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100" b="1" dirty="0">
                  <a:latin typeface="Times New Roman" panose="02020603050405020304" pitchFamily="18" charset="0"/>
                  <a:cs typeface="Times New Roman" panose="02020603050405020304" pitchFamily="18" charset="0"/>
                </a:endParaRPr>
              </a:p>
              <a:p>
                <a:pPr algn="just">
                  <a:lnSpc>
                    <a:spcPct val="150000"/>
                  </a:lnSpc>
                </a:pPr>
                <a:r>
                  <a:rPr lang="en-US" altLang="zh-CN" sz="2100" dirty="0">
                    <a:cs typeface="Times New Roman" panose="02020603050405020304" pitchFamily="18" charset="0"/>
                  </a:rPr>
                  <a:t>                          </a:t>
                </a:r>
                <a14:m>
                  <m:oMath xmlns:m="http://schemas.openxmlformats.org/officeDocument/2006/math">
                    <m:r>
                      <a:rPr lang="en-US" altLang="zh-CN" sz="2100" i="1">
                        <a:latin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𝐄</m:t>
                    </m:r>
                    <m:sSub>
                      <m:sSubPr>
                        <m:ctrlPr>
                          <a:rPr lang="en-US" altLang="zh-CN" sz="21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𝐈</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𝐃</m:t>
                    </m:r>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𝐱</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𝐄</m:t>
                    </m:r>
                    <m:nary>
                      <m:naryPr>
                        <m:chr m:val="∑"/>
                        <m:ctrlPr>
                          <a:rPr lang="en-US" altLang="zh-CN" sz="2100" b="1"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𝐈</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𝐃𝐱</m:t>
                        </m:r>
                      </m:e>
                    </m:nary>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𝐮</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r</m:t>
                        </m:r>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100" b="1" i="0"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ct val="150000"/>
                  </a:lnSpc>
                </a:pPr>
                <a:r>
                  <a:rPr lang="en-US" altLang="zh-CN" sz="2100" dirty="0">
                    <a:cs typeface="Times New Roman" panose="02020603050405020304" pitchFamily="18" charset="0"/>
                  </a:rPr>
                  <a:t>                          </a:t>
                </a:r>
                <a14:m>
                  <m:oMath xmlns:m="http://schemas.openxmlformats.org/officeDocument/2006/math">
                    <m:r>
                      <a:rPr lang="en-US" altLang="zh-CN" sz="2100" i="1" smtClean="0">
                        <a:latin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b="1" i="0" smtClean="0">
                            <a:latin typeface="Cambria Math" panose="02040503050406030204" pitchFamily="18" charset="0"/>
                            <a:ea typeface="Cambria Math" panose="02040503050406030204" pitchFamily="18" charset="0"/>
                            <a:cs typeface="Times New Roman" panose="02020603050405020304" pitchFamily="18" charset="0"/>
                          </a:rPr>
                          <m:t>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sz="2100"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nary>
                      <m:naryPr>
                        <m:chr m:val="∑"/>
                        <m:ctrlPr>
                          <a:rPr lang="en-US" altLang="zh-CN" sz="2100" b="1"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zh-CN" sz="2100" i="1">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=1,</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𝑠</m:t>
                            </m:r>
                          </m:sub>
                        </m:sSub>
                      </m:sup>
                      <m:e>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rad>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a:latin typeface="Cambria Math" panose="02040503050406030204" pitchFamily="18" charset="0"/>
                                    <a:ea typeface="Cambria Math" panose="02040503050406030204" pitchFamily="18" charset="0"/>
                                    <a:cs typeface="Times New Roman" panose="02020603050405020304" pitchFamily="18" charset="0"/>
                                  </a:rPr>
                                  <m:t>𝐯</m:t>
                                </m:r>
                              </m:e>
                              <m:sub>
                                <m:r>
                                  <m:rPr>
                                    <m:sty m:val="p"/>
                                  </m:rPr>
                                  <a:rPr lang="en-US" altLang="zh-CN" sz="2100">
                                    <a:latin typeface="Cambria Math" panose="02040503050406030204" pitchFamily="18" charset="0"/>
                                    <a:ea typeface="Cambria Math" panose="02040503050406030204" pitchFamily="18" charset="0"/>
                                    <a:cs typeface="Times New Roman" panose="02020603050405020304" pitchFamily="18" charset="0"/>
                                  </a:rPr>
                                  <m:t>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𝐞</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𝑖</m:t>
                            </m:r>
                          </m:sub>
                        </m:sSub>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2100"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nary>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Sub>
                      </m:e>
                    </m:rad>
                    <m:sSubSup>
                      <m:sSubSupPr>
                        <m:ctrlPr>
                          <a:rPr lang="en-US" altLang="zh-CN" sz="21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𝐮</m:t>
                        </m:r>
                      </m:e>
                      <m:sub>
                        <m:r>
                          <m:rPr>
                            <m:sty m:val="p"/>
                          </m:rPr>
                          <a:rPr lang="en-US" altLang="zh-CN" sz="2100" b="0" i="0" smtClean="0">
                            <a:latin typeface="Cambria Math" panose="02040503050406030204" pitchFamily="18" charset="0"/>
                            <a:ea typeface="Cambria Math" panose="02040503050406030204" pitchFamily="18" charset="0"/>
                            <a:cs typeface="Times New Roman" panose="02020603050405020304" pitchFamily="18" charset="0"/>
                          </a:rPr>
                          <m:t>r</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𝑘</m:t>
                        </m:r>
                      </m:sub>
                      <m:sup>
                        <m:r>
                          <a:rPr lang="en-US" altLang="zh-CN" sz="2100" i="1">
                            <a:latin typeface="Cambria Math" panose="02040503050406030204" pitchFamily="18" charset="0"/>
                            <a:ea typeface="Cambria Math" panose="02040503050406030204" pitchFamily="18" charset="0"/>
                            <a:cs typeface="Times New Roman" panose="02020603050405020304" pitchFamily="18" charset="0"/>
                          </a:rPr>
                          <m:t>𝐻</m:t>
                        </m:r>
                      </m:sup>
                    </m:sSubSup>
                    <m:r>
                      <a:rPr lang="en-US" altLang="zh-CN" sz="2100" b="1" i="0">
                        <a:latin typeface="Cambria Math" panose="02040503050406030204" pitchFamily="18" charset="0"/>
                        <a:ea typeface="Cambria Math" panose="02040503050406030204" pitchFamily="18" charset="0"/>
                        <a:cs typeface="Times New Roman" panose="02020603050405020304" pitchFamily="18" charset="0"/>
                      </a:rPr>
                      <m:t>𝐧</m:t>
                    </m:r>
                  </m:oMath>
                </a14:m>
                <a:endParaRPr lang="en-US" altLang="zh-CN" sz="2100" b="1" dirty="0">
                  <a:latin typeface="Times New Roman" panose="020206030504050203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0" smtClean="0">
                            <a:latin typeface="Cambria Math" panose="02040503050406030204" pitchFamily="18" charset="0"/>
                            <a:ea typeface="Cambria Math" panose="02040503050406030204" pitchFamily="18" charset="0"/>
                            <a:cs typeface="Times New Roman" panose="02020603050405020304" pitchFamily="18" charset="0"/>
                          </a:rPr>
                          <m:t>𝐈</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zh-CN" altLang="en-US" sz="2000" dirty="0">
                    <a:latin typeface="Times New Roman" panose="02020603050405020304" pitchFamily="18" charset="0"/>
                    <a:cs typeface="Times New Roman" panose="02020603050405020304" pitchFamily="18" charset="0"/>
                  </a:rPr>
                  <a:t>表示只有第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个对角线位置为</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，其余位置均为</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的方阵。</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Cambria Math" panose="02040503050406030204" pitchFamily="18" charset="0"/>
                    <a:cs typeface="Times New Roman" panose="02020603050405020304" pitchFamily="18" charset="0"/>
                  </a:rPr>
                  <a:t>那么第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个流的信号干扰噪声比（</a:t>
                </a:r>
                <a:r>
                  <a:rPr lang="en-US" altLang="zh-CN" sz="2000" dirty="0">
                    <a:latin typeface="Times New Roman" panose="02020603050405020304" pitchFamily="18" charset="0"/>
                    <a:cs typeface="Times New Roman" panose="02020603050405020304" pitchFamily="18" charset="0"/>
                  </a:rPr>
                  <a:t>SINR</a:t>
                </a:r>
                <a:r>
                  <a:rPr lang="zh-CN" altLang="en-US" sz="2000" dirty="0">
                    <a:latin typeface="Times New Roman" panose="02020603050405020304" pitchFamily="18" charset="0"/>
                    <a:cs typeface="Times New Roman" panose="02020603050405020304" pitchFamily="18" charset="0"/>
                  </a:rPr>
                  <a:t>）可以被表示为：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𝑆𝐼𝑁𝑅</m:t>
                          </m:r>
                        </m:e>
                        <m:sub>
                          <m:r>
                            <a:rPr lang="en-US" altLang="zh-CN" sz="2000" i="1">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sSub>
                            <m:sSubPr>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𝑞</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algn="just"/>
                <a:endParaRPr lang="en-US" altLang="zh-CN" sz="2000" dirty="0">
                  <a:latin typeface="Times New Roman" panose="02020603050405020304" pitchFamily="18" charset="0"/>
                  <a:cs typeface="Times New Roman" panose="02020603050405020304" pitchFamily="18" charset="0"/>
                </a:endParaRPr>
              </a:p>
              <a:p>
                <a:pPr algn="just">
                  <a:lnSpc>
                    <a:spcPct val="130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a:stretch>
              </a:blipFill>
            </p:spPr>
            <p:txBody>
              <a:bodyPr/>
              <a:lstStyle/>
              <a:p>
                <a:r>
                  <a:rPr lang="zh-CN" altLang="en-US">
                    <a:noFill/>
                  </a:rPr>
                  <a:t> </a:t>
                </a:r>
              </a:p>
            </p:txBody>
          </p:sp>
        </mc:Fallback>
      </mc:AlternateContent>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SINR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当不考虑计算误差时（即</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r>
                      <a:rPr lang="en-US" altLang="zh-CN" sz="2000" b="0" i="0" smtClean="0">
                        <a:latin typeface="Cambria Math" panose="02040503050406030204" pitchFamily="18" charset="0"/>
                        <a:cs typeface="Times New Roman" panose="02020603050405020304" pitchFamily="18" charset="0"/>
                      </a:rPr>
                      <m:t>=0</m:t>
                    </m:r>
                  </m:oMath>
                </a14:m>
                <a:r>
                  <a:rPr lang="zh-CN" altLang="en-US" sz="2000" dirty="0">
                    <a:latin typeface="Times New Roman" panose="02020603050405020304" pitchFamily="18" charset="0"/>
                    <a:cs typeface="Times New Roman" panose="02020603050405020304" pitchFamily="18" charset="0"/>
                  </a:rPr>
                  <a:t>），</a:t>
                </a:r>
                <a:r>
                  <a:rPr lang="zh-CN" altLang="en-US" sz="2000" dirty="0">
                    <a:latin typeface="Cambria Math" panose="02040503050406030204" pitchFamily="18" charset="0"/>
                    <a:cs typeface="Times New Roman" panose="02020603050405020304" pitchFamily="18" charset="0"/>
                  </a:rPr>
                  <a:t>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个流的信噪比（</a:t>
                </a:r>
                <a:r>
                  <a:rPr lang="en-US" altLang="zh-CN" sz="2000" dirty="0">
                    <a:latin typeface="Times New Roman" panose="02020603050405020304" pitchFamily="18" charset="0"/>
                    <a:cs typeface="Times New Roman" panose="02020603050405020304" pitchFamily="18" charset="0"/>
                  </a:rPr>
                  <a:t>SNR</a:t>
                </a:r>
                <a:r>
                  <a:rPr lang="zh-CN" altLang="en-US" sz="2000" dirty="0">
                    <a:latin typeface="Times New Roman" panose="02020603050405020304" pitchFamily="18" charset="0"/>
                    <a:cs typeface="Times New Roman" panose="02020603050405020304" pitchFamily="18" charset="0"/>
                  </a:rPr>
                  <a:t>）可以被表示为：</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𝑆𝑁𝑅</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比较下面两式的差异：</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𝑆𝐼𝑁𝑅</m:t>
                          </m:r>
                        </m:e>
                        <m:sub>
                          <m:r>
                            <a:rPr lang="en-US" altLang="zh-CN" sz="2000" i="1">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num>
                        <m:den>
                          <m:nary>
                            <m:naryPr>
                              <m:chr m:val="∑"/>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𝑆𝑁𝑅</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𝑝</m:t>
                              </m:r>
                            </m:e>
                            <m:sub>
                              <m:r>
                                <a:rPr lang="en-US" altLang="zh-CN" sz="2000" b="0" i="1" smtClean="0">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num>
                        <m:den>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zh-CN" altLang="en-US" sz="2000" dirty="0">
                    <a:latin typeface="Times New Roman" panose="02020603050405020304" pitchFamily="18" charset="0"/>
                    <a:cs typeface="Times New Roman" panose="02020603050405020304" pitchFamily="18" charset="0"/>
                  </a:rPr>
                  <a:t>可见</a:t>
                </a:r>
                <a:r>
                  <a:rPr lang="zh-CN" altLang="en-US" sz="2000" dirty="0">
                    <a:solidFill>
                      <a:srgbClr val="FF0000"/>
                    </a:solidFill>
                    <a:latin typeface="Times New Roman" panose="02020603050405020304" pitchFamily="18" charset="0"/>
                    <a:cs typeface="Times New Roman" panose="02020603050405020304" pitchFamily="18" charset="0"/>
                  </a:rPr>
                  <a:t>系统的</a:t>
                </a:r>
                <a:r>
                  <a:rPr lang="en-US" altLang="zh-CN" sz="2000" dirty="0">
                    <a:solidFill>
                      <a:srgbClr val="FF0000"/>
                    </a:solidFill>
                    <a:latin typeface="Times New Roman" panose="02020603050405020304" pitchFamily="18" charset="0"/>
                    <a:cs typeface="Times New Roman" panose="02020603050405020304" pitchFamily="18" charset="0"/>
                  </a:rPr>
                  <a:t>SINR</a:t>
                </a:r>
                <a:r>
                  <a:rPr lang="zh-CN" altLang="en-US" sz="2000" dirty="0">
                    <a:solidFill>
                      <a:srgbClr val="FF0000"/>
                    </a:solidFill>
                    <a:latin typeface="Times New Roman" panose="02020603050405020304" pitchFamily="18" charset="0"/>
                    <a:cs typeface="Times New Roman" panose="02020603050405020304" pitchFamily="18" charset="0"/>
                  </a:rPr>
                  <a:t>性能指标会受到计算误差的影响，这种影响是负面的</a:t>
                </a:r>
                <a:r>
                  <a:rPr lang="zh-CN" altLang="en-US" sz="2000" dirty="0">
                    <a:latin typeface="Times New Roman" panose="02020603050405020304" pitchFamily="18" charset="0"/>
                    <a:cs typeface="Times New Roman" panose="02020603050405020304" pitchFamily="18" charset="0"/>
                  </a:rPr>
                  <a:t>，并且对</a:t>
                </a:r>
                <a:r>
                  <a:rPr lang="en-US" altLang="zh-CN" sz="2000" dirty="0">
                    <a:latin typeface="Times New Roman" panose="02020603050405020304" pitchFamily="18" charset="0"/>
                    <a:cs typeface="Times New Roman" panose="02020603050405020304" pitchFamily="18" charset="0"/>
                  </a:rPr>
                  <a:t>SINR</a:t>
                </a:r>
                <a:r>
                  <a:rPr lang="zh-CN" altLang="en-US" sz="2000" dirty="0">
                    <a:latin typeface="Times New Roman" panose="02020603050405020304" pitchFamily="18" charset="0"/>
                    <a:cs typeface="Times New Roman" panose="02020603050405020304" pitchFamily="18" charset="0"/>
                  </a:rPr>
                  <a:t>的影响也会体现到系统的</a:t>
                </a:r>
                <a:r>
                  <a:rPr lang="en-US" altLang="zh-CN" sz="2000" dirty="0">
                    <a:latin typeface="Times New Roman" panose="02020603050405020304" pitchFamily="18" charset="0"/>
                    <a:cs typeface="Times New Roman" panose="02020603050405020304" pitchFamily="18" charset="0"/>
                  </a:rPr>
                  <a:t>BLER/BER</a:t>
                </a:r>
                <a:r>
                  <a:rPr lang="zh-CN" altLang="en-US" sz="2000" dirty="0">
                    <a:latin typeface="Times New Roman" panose="02020603050405020304" pitchFamily="18" charset="0"/>
                    <a:cs typeface="Times New Roman" panose="02020603050405020304" pitchFamily="18" charset="0"/>
                  </a:rPr>
                  <a:t>性能中。</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r="-1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729473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a:t>
            </a:r>
            <a:r>
              <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BER</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性能的影响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当系统使用</a:t>
                </a:r>
                <a:r>
                  <a:rPr lang="en-US" altLang="zh-CN" sz="2000" dirty="0">
                    <a:latin typeface="Times New Roman" panose="02020603050405020304" pitchFamily="18" charset="0"/>
                    <a:cs typeface="Times New Roman" panose="02020603050405020304" pitchFamily="18" charset="0"/>
                  </a:rPr>
                  <a:t>M-QAM</a:t>
                </a:r>
                <a:r>
                  <a:rPr lang="zh-CN" altLang="en-US" sz="2000" dirty="0">
                    <a:latin typeface="Times New Roman" panose="02020603050405020304" pitchFamily="18" charset="0"/>
                    <a:cs typeface="Times New Roman" panose="02020603050405020304" pitchFamily="18" charset="0"/>
                  </a:rPr>
                  <a:t>调制时，第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流</a:t>
                </a:r>
                <a:r>
                  <a:rPr lang="zh-CN" altLang="en-US" sz="2000" dirty="0">
                    <a:solidFill>
                      <a:srgbClr val="FF0000"/>
                    </a:solidFill>
                    <a:latin typeface="Times New Roman" panose="02020603050405020304" pitchFamily="18" charset="0"/>
                    <a:cs typeface="Times New Roman" panose="02020603050405020304" pitchFamily="18" charset="0"/>
                  </a:rPr>
                  <a:t>误比特率（</a:t>
                </a:r>
                <a:r>
                  <a:rPr lang="en-US" altLang="zh-CN" sz="2000" dirty="0">
                    <a:solidFill>
                      <a:srgbClr val="FF0000"/>
                    </a:solidFill>
                    <a:latin typeface="Times New Roman" panose="02020603050405020304" pitchFamily="18" charset="0"/>
                    <a:cs typeface="Times New Roman" panose="02020603050405020304" pitchFamily="18" charset="0"/>
                  </a:rPr>
                  <a:t>BER</a:t>
                </a:r>
                <a:r>
                  <a:rPr lang="zh-CN" altLang="en-US" sz="2000" dirty="0">
                    <a:solidFill>
                      <a:srgbClr val="FF0000"/>
                    </a:solidFill>
                    <a:latin typeface="Times New Roman" panose="02020603050405020304" pitchFamily="18" charset="0"/>
                    <a:cs typeface="Times New Roman" panose="02020603050405020304" pitchFamily="18" charset="0"/>
                  </a:rPr>
                  <a:t>）的近似求解公式</a:t>
                </a:r>
                <a:r>
                  <a:rPr lang="zh-CN" altLang="en-US" sz="2000" dirty="0">
                    <a:latin typeface="Times New Roman" panose="02020603050405020304" pitchFamily="18" charset="0"/>
                    <a:cs typeface="Times New Roman" panose="02020603050405020304" pitchFamily="18" charset="0"/>
                  </a:rPr>
                  <a:t>为</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𝐵𝐸𝑅</m:t>
                          </m:r>
                        </m:e>
                        <m:sub>
                          <m:r>
                            <a:rPr lang="en-US" altLang="zh-CN" sz="2000" b="0" i="1" smtClean="0">
                              <a:latin typeface="Cambria Math" panose="02040503050406030204" pitchFamily="18" charset="0"/>
                              <a:cs typeface="Times New Roman" panose="02020603050405020304" pitchFamily="18" charset="0"/>
                            </a:rPr>
                            <m:t>𝑘</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2−</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2</m:t>
                              </m:r>
                            </m:num>
                            <m:den>
                              <m:rad>
                                <m:radPr>
                                  <m:degHide m:val="on"/>
                                  <m:ctrlPr>
                                    <a:rPr lang="en-US" altLang="zh-CN" sz="2000" i="1">
                                      <a:latin typeface="Cambria Math" panose="02040503050406030204" pitchFamily="18" charset="0"/>
                                      <a:cs typeface="Times New Roman" panose="02020603050405020304" pitchFamily="18" charset="0"/>
                                    </a:rPr>
                                  </m:ctrlPr>
                                </m:radPr>
                                <m:deg/>
                                <m:e>
                                  <m:r>
                                    <a:rPr lang="en-US" altLang="zh-CN" sz="2000" i="1">
                                      <a:latin typeface="Cambria Math" panose="02040503050406030204" pitchFamily="18" charset="0"/>
                                      <a:cs typeface="Times New Roman" panose="02020603050405020304" pitchFamily="18" charset="0"/>
                                    </a:rPr>
                                    <m:t>𝑀</m:t>
                                  </m:r>
                                </m:e>
                              </m:rad>
                            </m:den>
                          </m:f>
                        </m:num>
                        <m:den>
                          <m:func>
                            <m:funcPr>
                              <m:ctrlPr>
                                <a:rPr lang="en-US" altLang="zh-CN" sz="2000" b="0" i="1" smtClean="0">
                                  <a:latin typeface="Cambria Math" panose="02040503050406030204" pitchFamily="18" charset="0"/>
                                  <a:cs typeface="Times New Roman" panose="02020603050405020304" pitchFamily="18" charset="0"/>
                                </a:rPr>
                              </m:ctrlPr>
                            </m:funcPr>
                            <m:fName>
                              <m:sSub>
                                <m:sSubPr>
                                  <m:ctrlPr>
                                    <a:rPr lang="en-US" altLang="zh-CN" sz="2000" b="0" i="1" smtClean="0">
                                      <a:latin typeface="Cambria Math" panose="02040503050406030204" pitchFamily="18" charset="0"/>
                                      <a:cs typeface="Times New Roman" panose="02020603050405020304" pitchFamily="18" charset="0"/>
                                    </a:rPr>
                                  </m:ctrlPr>
                                </m:sSubPr>
                                <m:e>
                                  <m:r>
                                    <m:rPr>
                                      <m:sty m:val="p"/>
                                    </m:rPr>
                                    <a:rPr lang="en-US" altLang="zh-CN" sz="2000" b="0" i="0" smtClean="0">
                                      <a:latin typeface="Cambria Math" panose="02040503050406030204" pitchFamily="18" charset="0"/>
                                      <a:cs typeface="Times New Roman" panose="02020603050405020304" pitchFamily="18" charset="0"/>
                                    </a:rPr>
                                    <m:t>log</m:t>
                                  </m:r>
                                </m:e>
                                <m:sub>
                                  <m:r>
                                    <a:rPr lang="en-US" altLang="zh-CN" sz="2000" b="0" i="1" smtClean="0">
                                      <a:latin typeface="Cambria Math" panose="02040503050406030204" pitchFamily="18" charset="0"/>
                                      <a:cs typeface="Times New Roman" panose="02020603050405020304" pitchFamily="18" charset="0"/>
                                    </a:rPr>
                                    <m:t>2</m:t>
                                  </m:r>
                                </m:sub>
                              </m:sSub>
                            </m:fName>
                            <m:e>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𝑀</m:t>
                                  </m:r>
                                </m:e>
                              </m:d>
                            </m:e>
                          </m:func>
                        </m:den>
                      </m:f>
                      <m:r>
                        <m:rPr>
                          <m:sty m:val="p"/>
                        </m:rPr>
                        <a:rPr lang="en-US" altLang="zh-CN" sz="2000" i="0">
                          <a:latin typeface="Cambria Math" panose="02040503050406030204" pitchFamily="18" charset="0"/>
                          <a:cs typeface="Times New Roman" panose="02020603050405020304" pitchFamily="18" charset="0"/>
                        </a:rPr>
                        <m:t>erfc</m:t>
                      </m:r>
                      <m:d>
                        <m:dPr>
                          <m:ctrlPr>
                            <a:rPr lang="en-US" altLang="zh-CN" sz="2000" b="0" i="1" smtClean="0">
                              <a:latin typeface="Cambria Math" panose="02040503050406030204" pitchFamily="18" charset="0"/>
                              <a:cs typeface="Times New Roman" panose="02020603050405020304" pitchFamily="18" charset="0"/>
                            </a:rPr>
                          </m:ctrlPr>
                        </m:dPr>
                        <m:e>
                          <m:rad>
                            <m:radPr>
                              <m:degHide m:val="on"/>
                              <m:ctrlPr>
                                <a:rPr lang="en-US" altLang="zh-CN" sz="2000" i="1">
                                  <a:latin typeface="Cambria Math" panose="02040503050406030204" pitchFamily="18" charset="0"/>
                                  <a:cs typeface="Times New Roman" panose="02020603050405020304" pitchFamily="18" charset="0"/>
                                </a:rPr>
                              </m:ctrlPr>
                            </m:radPr>
                            <m:deg/>
                            <m:e>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3</m:t>
                                  </m:r>
                                  <m:func>
                                    <m:funcPr>
                                      <m:ctrlPr>
                                        <a:rPr lang="en-US" altLang="zh-CN" sz="2000" i="1">
                                          <a:latin typeface="Cambria Math" panose="02040503050406030204" pitchFamily="18" charset="0"/>
                                          <a:cs typeface="Times New Roman" panose="02020603050405020304" pitchFamily="18" charset="0"/>
                                        </a:rPr>
                                      </m:ctrlPr>
                                    </m:funcPr>
                                    <m:fName>
                                      <m:sSub>
                                        <m:sSubPr>
                                          <m:ctrlPr>
                                            <a:rPr lang="en-US" altLang="zh-CN" sz="2000" i="1">
                                              <a:latin typeface="Cambria Math" panose="02040503050406030204" pitchFamily="18" charset="0"/>
                                              <a:cs typeface="Times New Roman" panose="02020603050405020304" pitchFamily="18" charset="0"/>
                                            </a:rPr>
                                          </m:ctrlPr>
                                        </m:sSubPr>
                                        <m:e>
                                          <m:r>
                                            <m:rPr>
                                              <m:sty m:val="p"/>
                                            </m:rPr>
                                            <a:rPr lang="en-US" altLang="zh-CN" sz="2000">
                                              <a:latin typeface="Cambria Math" panose="02040503050406030204" pitchFamily="18" charset="0"/>
                                              <a:cs typeface="Times New Roman" panose="02020603050405020304" pitchFamily="18" charset="0"/>
                                            </a:rPr>
                                            <m:t>log</m:t>
                                          </m:r>
                                        </m:e>
                                        <m:sub>
                                          <m:r>
                                            <a:rPr lang="en-US" altLang="zh-CN" sz="2000" i="1">
                                              <a:latin typeface="Cambria Math" panose="02040503050406030204" pitchFamily="18" charset="0"/>
                                              <a:cs typeface="Times New Roman" panose="02020603050405020304" pitchFamily="18" charset="0"/>
                                            </a:rPr>
                                            <m:t>2</m:t>
                                          </m:r>
                                        </m:sub>
                                      </m:sSub>
                                    </m:fName>
                                    <m:e>
                                      <m:d>
                                        <m:dPr>
                                          <m:ctrlPr>
                                            <a:rPr lang="en-US" altLang="zh-CN" sz="200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𝑀</m:t>
                                          </m:r>
                                        </m:e>
                                      </m:d>
                                    </m:e>
                                  </m:func>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𝛾</m:t>
                                      </m:r>
                                    </m:e>
                                    <m:sub>
                                      <m:r>
                                        <m:rPr>
                                          <m:sty m:val="p"/>
                                        </m:rPr>
                                        <a:rPr lang="en-US" altLang="zh-CN" sz="2000">
                                          <a:latin typeface="Cambria Math" panose="02040503050406030204" pitchFamily="18" charset="0"/>
                                          <a:cs typeface="Times New Roman" panose="02020603050405020304" pitchFamily="18" charset="0"/>
                                        </a:rPr>
                                        <m:t>b</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𝑘</m:t>
                                      </m:r>
                                    </m:sub>
                                  </m:sSub>
                                </m:num>
                                <m:den>
                                  <m:r>
                                    <a:rPr lang="en-US" altLang="zh-CN" sz="2000" b="0" i="1" smtClean="0">
                                      <a:latin typeface="Cambria Math" panose="02040503050406030204" pitchFamily="18" charset="0"/>
                                      <a:cs typeface="Times New Roman" panose="02020603050405020304" pitchFamily="18" charset="0"/>
                                    </a:rPr>
                                    <m:t>2</m:t>
                                  </m:r>
                                  <m:d>
                                    <m:dPr>
                                      <m:ctrlPr>
                                        <a:rPr lang="en-US" altLang="zh-CN" sz="2000" i="1" smtClean="0">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r>
                                        <a:rPr lang="en-US" altLang="zh-CN" sz="2000" i="1">
                                          <a:latin typeface="Cambria Math" panose="02040503050406030204" pitchFamily="18" charset="0"/>
                                          <a:cs typeface="Times New Roman" panose="02020603050405020304" pitchFamily="18" charset="0"/>
                                        </a:rPr>
                                        <m:t>−1</m:t>
                                      </m:r>
                                    </m:e>
                                  </m:d>
                                </m:den>
                              </m:f>
                            </m:e>
                          </m:rad>
                        </m:e>
                      </m:d>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30000"/>
                  </a:lnSpc>
                </a:pPr>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r>
                      <m:rPr>
                        <m:sty m:val="p"/>
                      </m:rPr>
                      <a:rPr lang="en-US" altLang="zh-CN" sz="2000" b="0" i="0" smtClean="0">
                        <a:latin typeface="Cambria Math" panose="02040503050406030204" pitchFamily="18" charset="0"/>
                        <a:cs typeface="Times New Roman" panose="02020603050405020304" pitchFamily="18" charset="0"/>
                      </a:rPr>
                      <m:t>erfc</m:t>
                    </m:r>
                    <m:d>
                      <m:dPr>
                        <m:ctrlPr>
                          <a:rPr lang="en-US" altLang="zh-CN" sz="2000" i="1">
                            <a:latin typeface="Cambria Math" panose="02040503050406030204" pitchFamily="18" charset="0"/>
                            <a:cs typeface="Times New Roman" panose="02020603050405020304" pitchFamily="18" charset="0"/>
                          </a:rPr>
                        </m:ctrlPr>
                      </m:dPr>
                      <m:e>
                        <m:r>
                          <a:rPr lang="en-US" altLang="zh-CN" sz="2000">
                            <a:latin typeface="Cambria Math" panose="02040503050406030204" pitchFamily="18" charset="0"/>
                            <a:cs typeface="Times New Roman" panose="02020603050405020304" pitchFamily="18" charset="0"/>
                          </a:rPr>
                          <m:t>𝑥</m:t>
                        </m:r>
                      </m:e>
                    </m:d>
                    <m:r>
                      <a:rPr lang="en-US" altLang="zh-CN" sz="2000">
                        <a:latin typeface="Cambria Math" panose="02040503050406030204" pitchFamily="18" charset="0"/>
                        <a:cs typeface="Times New Roman" panose="02020603050405020304" pitchFamily="18" charset="0"/>
                      </a:rPr>
                      <m:t>=</m:t>
                    </m:r>
                    <m:nary>
                      <m:naryPr>
                        <m:ctrlPr>
                          <a:rPr lang="en-US" altLang="zh-CN" sz="2000" i="1">
                            <a:latin typeface="Cambria Math" panose="02040503050406030204" pitchFamily="18" charset="0"/>
                            <a:cs typeface="Times New Roman" panose="02020603050405020304" pitchFamily="18" charset="0"/>
                          </a:rPr>
                        </m:ctrlPr>
                      </m:naryPr>
                      <m:sub>
                        <m:r>
                          <m:rPr>
                            <m:brk m:alnAt="23"/>
                          </m:rPr>
                          <a:rPr lang="en-US" altLang="zh-CN" sz="2000">
                            <a:latin typeface="Cambria Math" panose="02040503050406030204" pitchFamily="18" charset="0"/>
                            <a:cs typeface="Times New Roman" panose="02020603050405020304" pitchFamily="18" charset="0"/>
                          </a:rPr>
                          <m:t>𝑥</m:t>
                        </m:r>
                      </m:sub>
                      <m:sup>
                        <m:r>
                          <a:rPr lang="en-US" altLang="zh-CN" sz="2000">
                            <a:latin typeface="Cambria Math" panose="02040503050406030204" pitchFamily="18" charset="0"/>
                            <a:cs typeface="Times New Roman" panose="02020603050405020304" pitchFamily="18" charset="0"/>
                          </a:rPr>
                          <m:t>∞</m:t>
                        </m:r>
                      </m:sup>
                      <m:e>
                        <m:f>
                          <m:fPr>
                            <m:ctrlPr>
                              <a:rPr lang="en-US" altLang="zh-CN" sz="2000" i="1">
                                <a:latin typeface="Cambria Math" panose="02040503050406030204" pitchFamily="18" charset="0"/>
                                <a:cs typeface="Times New Roman" panose="02020603050405020304" pitchFamily="18" charset="0"/>
                              </a:rPr>
                            </m:ctrlPr>
                          </m:fPr>
                          <m:num>
                            <m:r>
                              <a:rPr lang="en-US" altLang="zh-CN" sz="2000">
                                <a:latin typeface="Cambria Math" panose="02040503050406030204" pitchFamily="18" charset="0"/>
                                <a:cs typeface="Times New Roman" panose="02020603050405020304" pitchFamily="18" charset="0"/>
                              </a:rPr>
                              <m:t>2</m:t>
                            </m:r>
                          </m:num>
                          <m:den>
                            <m:rad>
                              <m:radPr>
                                <m:degHide m:val="on"/>
                                <m:ctrlPr>
                                  <a:rPr lang="en-US" altLang="zh-CN" sz="2000" i="1">
                                    <a:latin typeface="Cambria Math" panose="02040503050406030204" pitchFamily="18" charset="0"/>
                                    <a:cs typeface="Times New Roman" panose="02020603050405020304" pitchFamily="18" charset="0"/>
                                  </a:rPr>
                                </m:ctrlPr>
                              </m:radPr>
                              <m:deg/>
                              <m:e>
                                <m:r>
                                  <a:rPr lang="zh-CN" altLang="en-US" sz="2000">
                                    <a:latin typeface="Cambria Math" panose="02040503050406030204" pitchFamily="18" charset="0"/>
                                    <a:cs typeface="Times New Roman" panose="02020603050405020304" pitchFamily="18" charset="0"/>
                                  </a:rPr>
                                  <m:t>𝜋</m:t>
                                </m:r>
                              </m:e>
                            </m:rad>
                          </m:den>
                        </m:f>
                        <m:sSup>
                          <m:sSupPr>
                            <m:ctrlPr>
                              <a:rPr lang="en-US" altLang="zh-CN" sz="2000" i="1">
                                <a:latin typeface="Cambria Math" panose="02040503050406030204" pitchFamily="18" charset="0"/>
                                <a:cs typeface="Times New Roman" panose="02020603050405020304" pitchFamily="18" charset="0"/>
                              </a:rPr>
                            </m:ctrlPr>
                          </m:sSupPr>
                          <m:e>
                            <m:r>
                              <a:rPr lang="en-US" altLang="zh-CN" sz="2000">
                                <a:latin typeface="Cambria Math" panose="02040503050406030204" pitchFamily="18" charset="0"/>
                                <a:cs typeface="Times New Roman" panose="02020603050405020304" pitchFamily="18" charset="0"/>
                              </a:rPr>
                              <m:t>𝑒</m:t>
                            </m:r>
                          </m:e>
                          <m:sup>
                            <m:r>
                              <a:rPr lang="en-US" altLang="zh-CN" sz="2000">
                                <a:latin typeface="Cambria Math" panose="02040503050406030204" pitchFamily="18" charset="0"/>
                                <a:cs typeface="Times New Roman" panose="02020603050405020304" pitchFamily="18" charset="0"/>
                              </a:rPr>
                              <m:t>−</m:t>
                            </m:r>
                            <m:f>
                              <m:fPr>
                                <m:type m:val="lin"/>
                                <m:ctrlPr>
                                  <a:rPr lang="en-US" altLang="zh-CN" sz="2000" i="1">
                                    <a:latin typeface="Cambria Math" panose="02040503050406030204" pitchFamily="18" charset="0"/>
                                    <a:cs typeface="Times New Roman" panose="02020603050405020304" pitchFamily="18" charset="0"/>
                                  </a:rPr>
                                </m:ctrlPr>
                              </m:fPr>
                              <m:num>
                                <m:sSup>
                                  <m:sSupPr>
                                    <m:ctrlPr>
                                      <a:rPr lang="en-US" altLang="zh-CN" sz="2000" i="1">
                                        <a:latin typeface="Cambria Math" panose="02040503050406030204" pitchFamily="18" charset="0"/>
                                        <a:cs typeface="Times New Roman" panose="02020603050405020304" pitchFamily="18" charset="0"/>
                                      </a:rPr>
                                    </m:ctrlPr>
                                  </m:sSupPr>
                                  <m:e>
                                    <m:r>
                                      <m:rPr>
                                        <m:sty m:val="p"/>
                                      </m:rPr>
                                      <a:rPr lang="en-US" altLang="zh-CN" sz="2000" i="1">
                                        <a:latin typeface="Cambria Math" panose="02040503050406030204" pitchFamily="18" charset="0"/>
                                        <a:cs typeface="Times New Roman" panose="02020603050405020304" pitchFamily="18" charset="0"/>
                                      </a:rPr>
                                      <m:t>t</m:t>
                                    </m:r>
                                  </m:e>
                                  <m:sup>
                                    <m:r>
                                      <a:rPr lang="en-US" altLang="zh-CN" sz="2000">
                                        <a:latin typeface="Cambria Math" panose="02040503050406030204" pitchFamily="18" charset="0"/>
                                        <a:cs typeface="Times New Roman" panose="02020603050405020304" pitchFamily="18" charset="0"/>
                                      </a:rPr>
                                      <m:t>2</m:t>
                                    </m:r>
                                  </m:sup>
                                </m:sSup>
                              </m:num>
                              <m:den>
                                <m:r>
                                  <a:rPr lang="en-US" altLang="zh-CN" sz="2000">
                                    <a:latin typeface="Cambria Math" panose="02040503050406030204" pitchFamily="18" charset="0"/>
                                    <a:cs typeface="Times New Roman" panose="02020603050405020304" pitchFamily="18" charset="0"/>
                                  </a:rPr>
                                  <m:t>2</m:t>
                                </m:r>
                              </m:den>
                            </m:f>
                          </m:sup>
                        </m:sSup>
                        <m:r>
                          <m:rPr>
                            <m:sty m:val="p"/>
                          </m:rPr>
                          <a:rPr lang="en-US" altLang="zh-CN" sz="2000" i="0">
                            <a:latin typeface="Cambria Math" panose="02040503050406030204" pitchFamily="18" charset="0"/>
                            <a:cs typeface="Times New Roman" panose="02020603050405020304" pitchFamily="18" charset="0"/>
                          </a:rPr>
                          <m:t>d</m:t>
                        </m:r>
                        <m:r>
                          <a:rPr lang="en-US" altLang="zh-CN" sz="2000" b="0" i="1" smtClean="0">
                            <a:latin typeface="Cambria Math" panose="02040503050406030204" pitchFamily="18" charset="0"/>
                            <a:cs typeface="Times New Roman" panose="02020603050405020304" pitchFamily="18" charset="0"/>
                          </a:rPr>
                          <m:t>𝑡</m:t>
                        </m:r>
                      </m:e>
                    </m:nary>
                    <m:r>
                      <a:rPr lang="zh-CN" altLang="en-US" sz="2000">
                        <a:latin typeface="Cambria Math" panose="02040503050406030204" pitchFamily="18" charset="0"/>
                        <a:cs typeface="Times New Roman" panose="02020603050405020304" pitchFamily="18" charset="0"/>
                      </a:rPr>
                      <m:t>表示</m:t>
                    </m:r>
                    <m:r>
                      <a:rPr lang="zh-CN" altLang="en-US" sz="2000" i="1">
                        <a:latin typeface="Cambria Math" panose="02040503050406030204" pitchFamily="18" charset="0"/>
                        <a:cs typeface="Times New Roman" panose="02020603050405020304" pitchFamily="18" charset="0"/>
                      </a:rPr>
                      <m:t>互补</m:t>
                    </m:r>
                    <m:r>
                      <a:rPr lang="zh-CN" altLang="en-US" sz="2000">
                        <a:latin typeface="Cambria Math" panose="02040503050406030204" pitchFamily="18" charset="0"/>
                        <a:cs typeface="Times New Roman" panose="02020603050405020304" pitchFamily="18" charset="0"/>
                      </a:rPr>
                      <m:t>误差函数</m:t>
                    </m:r>
                    <m:r>
                      <a:rPr lang="zh-CN" altLang="en-US"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𝛾</m:t>
                        </m:r>
                      </m:e>
                      <m:sub>
                        <m:r>
                          <m:rPr>
                            <m:sty m:val="p"/>
                          </m:rPr>
                          <a:rPr lang="en-US" altLang="zh-CN" sz="2000">
                            <a:latin typeface="Cambria Math" panose="02040503050406030204" pitchFamily="18" charset="0"/>
                            <a:cs typeface="Times New Roman" panose="02020603050405020304" pitchFamily="18" charset="0"/>
                          </a:rPr>
                          <m:t>b</m:t>
                        </m:r>
                        <m:r>
                          <a:rPr lang="en-US" altLang="zh-CN"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𝑘</m:t>
                        </m:r>
                      </m:sub>
                    </m:sSub>
                    <m:r>
                      <a:rPr lang="zh-CN" altLang="en-US" sz="2000">
                        <a:latin typeface="Cambria Math" panose="02040503050406030204" pitchFamily="18" charset="0"/>
                        <a:cs typeface="Times New Roman" panose="02020603050405020304" pitchFamily="18" charset="0"/>
                      </a:rPr>
                      <m:t>表示</m:t>
                    </m:r>
                    <m:r>
                      <m:rPr>
                        <m:nor/>
                      </m:rPr>
                      <a:rPr lang="zh-CN" altLang="en-US" sz="2000" dirty="0">
                        <a:latin typeface="Times New Roman" panose="02020603050405020304" pitchFamily="18" charset="0"/>
                        <a:cs typeface="Times New Roman" panose="02020603050405020304" pitchFamily="18" charset="0"/>
                      </a:rPr>
                      <m:t>第</m:t>
                    </m:r>
                    <m:r>
                      <a:rPr lang="en-US" altLang="zh-CN" sz="2000">
                        <a:latin typeface="Cambria Math" panose="02040503050406030204" pitchFamily="18" charset="0"/>
                        <a:cs typeface="Times New Roman" panose="02020603050405020304" pitchFamily="18" charset="0"/>
                      </a:rPr>
                      <m:t>𝑘</m:t>
                    </m:r>
                    <m:r>
                      <m:rPr>
                        <m:nor/>
                      </m:rPr>
                      <a:rPr lang="zh-CN" altLang="en-US" sz="2000" dirty="0">
                        <a:latin typeface="Times New Roman" panose="02020603050405020304" pitchFamily="18" charset="0"/>
                        <a:cs typeface="Times New Roman" panose="02020603050405020304" pitchFamily="18" charset="0"/>
                      </a:rPr>
                      <m:t>流</m:t>
                    </m:r>
                  </m:oMath>
                </a14:m>
                <a:r>
                  <a:rPr lang="zh-CN" altLang="en-US" sz="2000" dirty="0">
                    <a:latin typeface="Times New Roman" panose="02020603050405020304" pitchFamily="18" charset="0"/>
                    <a:cs typeface="Times New Roman" panose="02020603050405020304" pitchFamily="18" charset="0"/>
                  </a:rPr>
                  <a:t>的比特信干噪比，可以被表示为：</a:t>
                </a:r>
                <a:endParaRPr lang="en-US" altLang="zh-CN" sz="2000" dirty="0">
                  <a:latin typeface="Times New Roman" panose="02020603050405020304" pitchFamily="18" charset="0"/>
                  <a:cs typeface="Times New Roman" panose="02020603050405020304" pitchFamily="18" charset="0"/>
                </a:endParaRPr>
              </a:p>
              <a:p>
                <a:pPr algn="just">
                  <a:lnSpc>
                    <a:spcPct val="13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𝛾</m:t>
                          </m:r>
                        </m:e>
                        <m:sub>
                          <m:r>
                            <m:rPr>
                              <m:sty m:val="p"/>
                            </m:rPr>
                            <a:rPr lang="en-US" altLang="zh-CN" sz="2000">
                              <a:latin typeface="Cambria Math" panose="02040503050406030204" pitchFamily="18" charset="0"/>
                              <a:cs typeface="Times New Roman" panose="02020603050405020304" pitchFamily="18" charset="0"/>
                            </a:rPr>
                            <m:t>b</m:t>
                          </m:r>
                          <m:r>
                            <a:rPr lang="en-US" altLang="zh-CN"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𝑘</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sSub>
                            <m:sSubPr>
                              <m:ctrlPr>
                                <a:rPr lang="en-US" altLang="zh-CN" sz="2000" i="1">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𝛾</m:t>
                              </m:r>
                            </m:e>
                            <m:sub>
                              <m:r>
                                <m:rPr>
                                  <m:sty m:val="p"/>
                                </m:rPr>
                                <a:rPr lang="en-US" altLang="zh-CN" sz="2000" b="0" i="0" smtClean="0">
                                  <a:latin typeface="Cambria Math" panose="02040503050406030204" pitchFamily="18" charset="0"/>
                                  <a:cs typeface="Times New Roman" panose="02020603050405020304" pitchFamily="18" charset="0"/>
                                </a:rPr>
                                <m:t>s</m:t>
                              </m:r>
                              <m:r>
                                <a:rPr lang="en-US" altLang="zh-CN"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𝑘</m:t>
                              </m:r>
                            </m:sub>
                          </m:sSub>
                        </m:num>
                        <m:den>
                          <m:func>
                            <m:funcPr>
                              <m:ctrlPr>
                                <a:rPr lang="en-US" altLang="zh-CN" sz="2000" i="1">
                                  <a:latin typeface="Cambria Math" panose="02040503050406030204" pitchFamily="18" charset="0"/>
                                  <a:cs typeface="Times New Roman" panose="02020603050405020304" pitchFamily="18" charset="0"/>
                                </a:rPr>
                              </m:ctrlPr>
                            </m:funcPr>
                            <m:fName>
                              <m:sSub>
                                <m:sSubPr>
                                  <m:ctrlPr>
                                    <a:rPr lang="en-US" altLang="zh-CN" sz="2000" i="1">
                                      <a:latin typeface="Cambria Math" panose="02040503050406030204" pitchFamily="18" charset="0"/>
                                      <a:cs typeface="Times New Roman" panose="02020603050405020304" pitchFamily="18" charset="0"/>
                                    </a:rPr>
                                  </m:ctrlPr>
                                </m:sSubPr>
                                <m:e>
                                  <m:r>
                                    <m:rPr>
                                      <m:sty m:val="p"/>
                                    </m:rPr>
                                    <a:rPr lang="en-US" altLang="zh-CN" sz="2000">
                                      <a:latin typeface="Cambria Math" panose="02040503050406030204" pitchFamily="18" charset="0"/>
                                      <a:cs typeface="Times New Roman" panose="02020603050405020304" pitchFamily="18" charset="0"/>
                                    </a:rPr>
                                    <m:t>log</m:t>
                                  </m:r>
                                </m:e>
                                <m:sub>
                                  <m:r>
                                    <a:rPr lang="en-US" altLang="zh-CN" sz="2000" i="1">
                                      <a:latin typeface="Cambria Math" panose="02040503050406030204" pitchFamily="18" charset="0"/>
                                      <a:cs typeface="Times New Roman" panose="02020603050405020304" pitchFamily="18" charset="0"/>
                                    </a:rPr>
                                    <m:t>2</m:t>
                                  </m:r>
                                </m:sub>
                              </m:sSub>
                            </m:fName>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e>
                              </m:d>
                            </m:e>
                          </m:func>
                        </m:den>
                      </m:f>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1</m:t>
                          </m:r>
                        </m:num>
                        <m:den>
                          <m:func>
                            <m:funcPr>
                              <m:ctrlPr>
                                <a:rPr lang="en-US" altLang="zh-CN" sz="2000" i="1">
                                  <a:latin typeface="Cambria Math" panose="02040503050406030204" pitchFamily="18" charset="0"/>
                                  <a:cs typeface="Times New Roman" panose="02020603050405020304" pitchFamily="18" charset="0"/>
                                </a:rPr>
                              </m:ctrlPr>
                            </m:funcPr>
                            <m:fName>
                              <m:sSub>
                                <m:sSubPr>
                                  <m:ctrlPr>
                                    <a:rPr lang="en-US" altLang="zh-CN" sz="2000" i="1">
                                      <a:latin typeface="Cambria Math" panose="02040503050406030204" pitchFamily="18" charset="0"/>
                                      <a:cs typeface="Times New Roman" panose="02020603050405020304" pitchFamily="18" charset="0"/>
                                    </a:rPr>
                                  </m:ctrlPr>
                                </m:sSubPr>
                                <m:e>
                                  <m:r>
                                    <m:rPr>
                                      <m:sty m:val="p"/>
                                    </m:rPr>
                                    <a:rPr lang="en-US" altLang="zh-CN" sz="2000">
                                      <a:latin typeface="Cambria Math" panose="02040503050406030204" pitchFamily="18" charset="0"/>
                                      <a:cs typeface="Times New Roman" panose="02020603050405020304" pitchFamily="18" charset="0"/>
                                    </a:rPr>
                                    <m:t>log</m:t>
                                  </m:r>
                                </m:e>
                                <m:sub>
                                  <m:r>
                                    <a:rPr lang="en-US" altLang="zh-CN" sz="2000" i="1">
                                      <a:latin typeface="Cambria Math" panose="02040503050406030204" pitchFamily="18" charset="0"/>
                                      <a:cs typeface="Times New Roman" panose="02020603050405020304" pitchFamily="18" charset="0"/>
                                    </a:rPr>
                                    <m:t>2</m:t>
                                  </m:r>
                                </m:sub>
                              </m:sSub>
                            </m:fName>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e>
                              </m:d>
                            </m:e>
                          </m:func>
                        </m:den>
                      </m:f>
                      <m:f>
                        <m:fPr>
                          <m:ctrlPr>
                            <a:rPr lang="en-US" altLang="zh-CN" sz="2000" i="1" smtClean="0">
                              <a:latin typeface="Cambria Math" panose="02040503050406030204" pitchFamily="18" charset="0"/>
                              <a:cs typeface="Times New Roman" panose="02020603050405020304" pitchFamily="18" charset="0"/>
                            </a:rPr>
                          </m:ctrlPr>
                        </m:fPr>
                        <m:num>
                          <m:d>
                            <m:dPr>
                              <m:ctrlPr>
                                <a:rPr lang="en-US" altLang="zh-CN" sz="2000" i="1" smtClean="0">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𝑇</m:t>
                              </m:r>
                            </m:e>
                            <m:sub>
                              <m:r>
                                <m:rPr>
                                  <m:sty m:val="p"/>
                                </m:rPr>
                                <a:rPr lang="en-US" altLang="zh-CN" sz="2000" b="0" i="0" smtClean="0">
                                  <a:latin typeface="Cambria Math" panose="02040503050406030204" pitchFamily="18" charset="0"/>
                                  <a:cs typeface="Times New Roman" panose="02020603050405020304" pitchFamily="18" charset="0"/>
                                </a:rPr>
                                <m:t>s</m:t>
                              </m:r>
                            </m:sub>
                          </m:sSub>
                        </m:num>
                        <m:den>
                          <m:f>
                            <m:fPr>
                              <m:type m:val="lin"/>
                              <m:ctrlPr>
                                <a:rPr lang="en-US" altLang="zh-CN" sz="2000" i="1" smtClean="0">
                                  <a:latin typeface="Cambria Math" panose="02040503050406030204" pitchFamily="18" charset="0"/>
                                  <a:cs typeface="Times New Roman" panose="02020603050405020304" pitchFamily="18" charset="0"/>
                                </a:rPr>
                              </m:ctrlPr>
                            </m:fPr>
                            <m:num>
                              <m:d>
                                <m:dPr>
                                  <m:ctrlPr>
                                    <a:rPr lang="en-US" altLang="zh-CN" sz="2000" i="1" smtClean="0">
                                      <a:latin typeface="Cambria Math" panose="02040503050406030204" pitchFamily="18" charset="0"/>
                                      <a:cs typeface="Times New Roman" panose="02020603050405020304" pitchFamily="18" charset="0"/>
                                    </a:rPr>
                                  </m:ctrlPr>
                                </m:dPr>
                                <m:e>
                                  <m:nary>
                                    <m:naryPr>
                                      <m:chr m:val="∑"/>
                                      <m:ctrlPr>
                                        <a:rPr lang="en-US" altLang="zh-CN" sz="2000" i="1" smtClean="0">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e>
                              </m:d>
                            </m:num>
                            <m:den>
                              <m:r>
                                <a:rPr lang="en-US" altLang="zh-CN" sz="2000" b="0" i="1" smtClean="0">
                                  <a:latin typeface="Cambria Math" panose="02040503050406030204" pitchFamily="18" charset="0"/>
                                  <a:cs typeface="Times New Roman" panose="02020603050405020304" pitchFamily="18" charset="0"/>
                                </a:rPr>
                                <m:t>𝐵</m:t>
                              </m:r>
                            </m:den>
                          </m:f>
                        </m:den>
                      </m:f>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func>
                            <m:funcPr>
                              <m:ctrlPr>
                                <a:rPr lang="en-US" altLang="zh-CN" sz="2000" i="1">
                                  <a:latin typeface="Cambria Math" panose="02040503050406030204" pitchFamily="18" charset="0"/>
                                  <a:cs typeface="Times New Roman" panose="02020603050405020304" pitchFamily="18" charset="0"/>
                                </a:rPr>
                              </m:ctrlPr>
                            </m:funcPr>
                            <m:fName>
                              <m:sSub>
                                <m:sSubPr>
                                  <m:ctrlPr>
                                    <a:rPr lang="en-US" altLang="zh-CN" sz="2000" i="1">
                                      <a:latin typeface="Cambria Math" panose="02040503050406030204" pitchFamily="18" charset="0"/>
                                      <a:cs typeface="Times New Roman" panose="02020603050405020304" pitchFamily="18" charset="0"/>
                                    </a:rPr>
                                  </m:ctrlPr>
                                </m:sSubPr>
                                <m:e>
                                  <m:r>
                                    <m:rPr>
                                      <m:sty m:val="p"/>
                                    </m:rPr>
                                    <a:rPr lang="en-US" altLang="zh-CN" sz="2000">
                                      <a:latin typeface="Cambria Math" panose="02040503050406030204" pitchFamily="18" charset="0"/>
                                      <a:cs typeface="Times New Roman" panose="02020603050405020304" pitchFamily="18" charset="0"/>
                                    </a:rPr>
                                    <m:t>log</m:t>
                                  </m:r>
                                </m:e>
                                <m:sub>
                                  <m:r>
                                    <a:rPr lang="en-US" altLang="zh-CN" sz="2000" i="1">
                                      <a:latin typeface="Cambria Math" panose="02040503050406030204" pitchFamily="18" charset="0"/>
                                      <a:cs typeface="Times New Roman" panose="02020603050405020304" pitchFamily="18" charset="0"/>
                                    </a:rPr>
                                    <m:t>2</m:t>
                                  </m:r>
                                </m:sub>
                              </m:sSub>
                            </m:fName>
                            <m:e>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𝑀</m:t>
                                  </m:r>
                                </m:e>
                              </m:d>
                            </m:e>
                          </m:func>
                        </m:den>
                      </m:f>
                      <m:f>
                        <m:fPr>
                          <m:ctrlPr>
                            <a:rPr lang="en-US" altLang="zh-CN" sz="2000" i="1">
                              <a:latin typeface="Cambria Math" panose="02040503050406030204" pitchFamily="18" charset="0"/>
                              <a:cs typeface="Times New Roman" panose="02020603050405020304" pitchFamily="18" charset="0"/>
                            </a:rPr>
                          </m:ctrlPr>
                        </m:fPr>
                        <m:num>
                          <m:d>
                            <m:dPr>
                              <m:ctrlPr>
                                <a:rPr lang="en-US" altLang="zh-CN" sz="2000" i="1" smtClean="0">
                                  <a:latin typeface="Cambria Math" panose="02040503050406030204" pitchFamily="18" charset="0"/>
                                  <a:cs typeface="Times New Roman" panose="02020603050405020304" pitchFamily="18" charset="0"/>
                                </a:rPr>
                              </m:ctrlPr>
                            </m:dPr>
                            <m:e>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𝑘</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d>
                        </m:num>
                        <m:den>
                          <m:nary>
                            <m:naryPr>
                              <m:chr m:val="∑"/>
                              <m:ctrlPr>
                                <a:rPr lang="en-US" altLang="zh-CN" sz="2000" i="1" smtClean="0">
                                  <a:latin typeface="Cambria Math" panose="02040503050406030204" pitchFamily="18" charset="0"/>
                                  <a:cs typeface="Times New Roman" panose="02020603050405020304" pitchFamily="18" charset="0"/>
                                </a:rPr>
                              </m:ctrlPr>
                            </m:naryPr>
                            <m:sub>
                              <m:r>
                                <m:rPr>
                                  <m:brk m:alnAt="23"/>
                                </m:rP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𝑖</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𝑝</m:t>
                                  </m:r>
                                </m:e>
                                <m:sub>
                                  <m:r>
                                    <a:rPr lang="en-US" altLang="zh-CN" sz="2000" i="1">
                                      <a:latin typeface="Cambria Math" panose="02040503050406030204" pitchFamily="18" charset="0"/>
                                      <a:cs typeface="Times New Roman" panose="02020603050405020304" pitchFamily="18" charset="0"/>
                                    </a:rPr>
                                    <m:t>𝑖</m:t>
                                  </m:r>
                                </m:sub>
                              </m:sSub>
                              <m:sSubSup>
                                <m:sSubSupPr>
                                  <m:ctrlPr>
                                    <a:rPr lang="en-US" altLang="zh-CN" sz="2000" i="1">
                                      <a:latin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cs typeface="Times New Roman" panose="02020603050405020304" pitchFamily="18" charset="0"/>
                                    </a:rPr>
                                    <m:t>𝜎</m:t>
                                  </m:r>
                                </m:e>
                                <m:sub>
                                  <m:r>
                                    <a:rPr lang="en-US" altLang="zh-CN" sz="2000" i="1">
                                      <a:latin typeface="Cambria Math" panose="02040503050406030204" pitchFamily="18" charset="0"/>
                                      <a:cs typeface="Times New Roman" panose="02020603050405020304" pitchFamily="18" charset="0"/>
                                    </a:rPr>
                                    <m:t>𝑘</m:t>
                                  </m:r>
                                </m:sub>
                                <m:sup>
                                  <m:r>
                                    <a:rPr lang="en-US" altLang="zh-CN" sz="2000" i="1">
                                      <a:latin typeface="Cambria Math" panose="02040503050406030204" pitchFamily="18" charset="0"/>
                                      <a:cs typeface="Times New Roman" panose="02020603050405020304" pitchFamily="18" charset="0"/>
                                    </a:rPr>
                                    <m:t>2</m:t>
                                  </m:r>
                                </m:sup>
                              </m:sSubSup>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𝜌</m:t>
                                  </m:r>
                                </m:e>
                                <m:sup>
                                  <m:r>
                                    <a:rPr lang="en-US" altLang="zh-CN" sz="2000" i="1">
                                      <a:latin typeface="Cambria Math" panose="02040503050406030204" pitchFamily="18" charset="0"/>
                                      <a:cs typeface="Times New Roman" panose="02020603050405020304" pitchFamily="18" charset="0"/>
                                    </a:rPr>
                                    <m:t>2</m:t>
                                  </m:r>
                                </m:sup>
                              </m:sSup>
                            </m:e>
                          </m:nary>
                          <m:r>
                            <a:rPr lang="en-US" altLang="zh-CN" sz="2000" i="1">
                              <a:latin typeface="Cambria Math" panose="02040503050406030204" pitchFamily="18" charset="0"/>
                              <a:cs typeface="Times New Roman" panose="02020603050405020304" pitchFamily="18" charset="0"/>
                            </a:rPr>
                            <m:t>+</m:t>
                          </m:r>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altLang="zh-CN" sz="2000" dirty="0">
                  <a:latin typeface="Times New Roman" panose="02020603050405020304" pitchFamily="18" charset="0"/>
                  <a:cs typeface="Times New Roman" panose="02020603050405020304" pitchFamily="18" charset="0"/>
                </a:endParaRPr>
              </a:p>
              <a:p>
                <a:pPr algn="just">
                  <a:lnSpc>
                    <a:spcPct val="130000"/>
                  </a:lnSpc>
                </a:pPr>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zh-CN" altLang="en-US" sz="2000">
                            <a:latin typeface="Cambria Math" panose="02040503050406030204" pitchFamily="18" charset="0"/>
                            <a:cs typeface="Times New Roman" panose="02020603050405020304" pitchFamily="18" charset="0"/>
                          </a:rPr>
                          <m:t>𝛾</m:t>
                        </m:r>
                      </m:e>
                      <m:sub>
                        <m:r>
                          <m:rPr>
                            <m:sty m:val="p"/>
                          </m:rPr>
                          <a:rPr lang="en-US" altLang="zh-CN" sz="2000" b="0" i="0" smtClean="0">
                            <a:latin typeface="Cambria Math" panose="02040503050406030204" pitchFamily="18" charset="0"/>
                            <a:cs typeface="Times New Roman" panose="02020603050405020304" pitchFamily="18" charset="0"/>
                          </a:rPr>
                          <m:t>s</m:t>
                        </m:r>
                        <m:r>
                          <a:rPr lang="en-US" altLang="zh-CN" sz="200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cs typeface="Times New Roman" panose="02020603050405020304" pitchFamily="18" charset="0"/>
                          </a:rPr>
                          <m:t>𝑘</m:t>
                        </m:r>
                      </m:sub>
                    </m:sSub>
                  </m:oMath>
                </a14:m>
                <a:r>
                  <a:rPr lang="zh-CN" altLang="en-US" sz="2000" dirty="0">
                    <a:latin typeface="Times New Roman" panose="02020603050405020304" pitchFamily="18" charset="0"/>
                    <a:cs typeface="Times New Roman" panose="02020603050405020304" pitchFamily="18" charset="0"/>
                  </a:rPr>
                  <a:t>表示符号信干噪比，</a:t>
                </a:r>
                <a:r>
                  <a:rPr lang="en-US" altLang="zh-CN" sz="2000" dirty="0">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𝑇</m:t>
                        </m:r>
                      </m:e>
                      <m:sub>
                        <m:r>
                          <m:rPr>
                            <m:sty m:val="p"/>
                          </m:rPr>
                          <a:rPr lang="en-US" altLang="zh-CN" sz="2000">
                            <a:latin typeface="Cambria Math" panose="02040503050406030204" pitchFamily="18" charset="0"/>
                            <a:cs typeface="Times New Roman" panose="02020603050405020304" pitchFamily="18" charset="0"/>
                          </a:rPr>
                          <m:t>s</m:t>
                        </m:r>
                      </m:sub>
                    </m:sSub>
                  </m:oMath>
                </a14:m>
                <a:r>
                  <a:rPr lang="zh-CN" altLang="en-US" sz="2000" dirty="0">
                    <a:latin typeface="Times New Roman" panose="02020603050405020304" pitchFamily="18" charset="0"/>
                    <a:cs typeface="Times New Roman" panose="02020603050405020304" pitchFamily="18" charset="0"/>
                  </a:rPr>
                  <a:t>表示符号周期，</a:t>
                </a:r>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𝐵</m:t>
                    </m:r>
                  </m:oMath>
                </a14:m>
                <a:r>
                  <a:rPr lang="zh-CN" altLang="en-US" sz="2000" dirty="0">
                    <a:latin typeface="Times New Roman" panose="02020603050405020304" pitchFamily="18" charset="0"/>
                    <a:cs typeface="Times New Roman" panose="02020603050405020304" pitchFamily="18" charset="0"/>
                  </a:rPr>
                  <a:t>表示带宽，满足</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𝐵</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𝑇</m:t>
                        </m:r>
                      </m:e>
                      <m:sub>
                        <m:r>
                          <m:rPr>
                            <m:sty m:val="p"/>
                          </m:rPr>
                          <a:rPr lang="en-US" altLang="zh-CN" sz="2000">
                            <a:latin typeface="Cambria Math" panose="02040503050406030204" pitchFamily="18" charset="0"/>
                            <a:cs typeface="Times New Roman" panose="02020603050405020304" pitchFamily="18" charset="0"/>
                          </a:rPr>
                          <m:t>s</m:t>
                        </m:r>
                      </m:sub>
                    </m:sSub>
                  </m:oMath>
                </a14:m>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这样，第</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流的</a:t>
                </a:r>
                <a:r>
                  <a:rPr lang="en-US" altLang="zh-CN" sz="2000" dirty="0">
                    <a:latin typeface="Times New Roman" panose="02020603050405020304" pitchFamily="18" charset="0"/>
                    <a:cs typeface="Times New Roman" panose="02020603050405020304" pitchFamily="18" charset="0"/>
                  </a:rPr>
                  <a:t>BER</a:t>
                </a:r>
                <a:r>
                  <a:rPr lang="zh-CN" altLang="en-US" sz="2000" dirty="0">
                    <a:latin typeface="Times New Roman" panose="02020603050405020304" pitchFamily="18" charset="0"/>
                    <a:cs typeface="Times New Roman" panose="02020603050405020304" pitchFamily="18" charset="0"/>
                  </a:rPr>
                  <a:t>可以被表示为：</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𝐵𝐸𝑅</m:t>
                        </m:r>
                      </m:e>
                      <m:sub>
                        <m:r>
                          <a:rPr lang="en-US" altLang="zh-CN" i="1">
                            <a:latin typeface="Cambria Math" panose="02040503050406030204" pitchFamily="18" charset="0"/>
                            <a:cs typeface="Times New Roman" panose="02020603050405020304" pitchFamily="18" charset="0"/>
                          </a:rPr>
                          <m:t>𝑘</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2−</m:t>
                        </m:r>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2</m:t>
                            </m:r>
                          </m:num>
                          <m:den>
                            <m:rad>
                              <m:radPr>
                                <m:degHide m:val="on"/>
                                <m:ctrlPr>
                                  <a:rPr lang="en-US" altLang="zh-CN" i="1">
                                    <a:latin typeface="Cambria Math" panose="02040503050406030204" pitchFamily="18" charset="0"/>
                                    <a:cs typeface="Times New Roman" panose="02020603050405020304" pitchFamily="18" charset="0"/>
                                  </a:rPr>
                                </m:ctrlPr>
                              </m:radPr>
                              <m:deg/>
                              <m:e>
                                <m:r>
                                  <a:rPr lang="en-US" altLang="zh-CN" i="1">
                                    <a:latin typeface="Cambria Math" panose="02040503050406030204" pitchFamily="18" charset="0"/>
                                    <a:cs typeface="Times New Roman" panose="02020603050405020304" pitchFamily="18" charset="0"/>
                                  </a:rPr>
                                  <m:t>𝑀</m:t>
                                </m:r>
                              </m:e>
                            </m:rad>
                          </m:den>
                        </m:f>
                      </m:num>
                      <m:den>
                        <m:func>
                          <m:funcPr>
                            <m:ctrlPr>
                              <a:rPr lang="en-US" altLang="zh-CN" i="1">
                                <a:latin typeface="Cambria Math" panose="02040503050406030204" pitchFamily="18" charset="0"/>
                                <a:cs typeface="Times New Roman" panose="02020603050405020304" pitchFamily="18" charset="0"/>
                              </a:rPr>
                            </m:ctrlPr>
                          </m:funcPr>
                          <m:fName>
                            <m:sSub>
                              <m:sSubPr>
                                <m:ctrlPr>
                                  <a:rPr lang="en-US" altLang="zh-CN" i="1">
                                    <a:latin typeface="Cambria Math" panose="02040503050406030204" pitchFamily="18" charset="0"/>
                                    <a:cs typeface="Times New Roman" panose="02020603050405020304" pitchFamily="18" charset="0"/>
                                  </a:rPr>
                                </m:ctrlPr>
                              </m:sSubPr>
                              <m:e>
                                <m:r>
                                  <m:rPr>
                                    <m:sty m:val="p"/>
                                  </m:rPr>
                                  <a:rPr lang="en-US" altLang="zh-CN">
                                    <a:latin typeface="Cambria Math" panose="02040503050406030204" pitchFamily="18" charset="0"/>
                                    <a:cs typeface="Times New Roman" panose="02020603050405020304" pitchFamily="18" charset="0"/>
                                  </a:rPr>
                                  <m:t>log</m:t>
                                </m:r>
                              </m:e>
                              <m:sub>
                                <m:r>
                                  <a:rPr lang="en-US" altLang="zh-CN" i="1">
                                    <a:latin typeface="Cambria Math" panose="02040503050406030204" pitchFamily="18" charset="0"/>
                                    <a:cs typeface="Times New Roman" panose="02020603050405020304" pitchFamily="18" charset="0"/>
                                  </a:rPr>
                                  <m:t>2</m:t>
                                </m:r>
                              </m:sub>
                            </m:sSub>
                          </m:fName>
                          <m:e>
                            <m:d>
                              <m:dPr>
                                <m:ctrlPr>
                                  <a:rPr lang="en-US" altLang="zh-CN" i="1">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𝑀</m:t>
                                </m:r>
                              </m:e>
                            </m:d>
                          </m:e>
                        </m:func>
                      </m:den>
                    </m:f>
                    <m:r>
                      <m:rPr>
                        <m:sty m:val="p"/>
                      </m:rPr>
                      <a:rPr lang="en-US" altLang="zh-CN" b="0" i="0" smtClean="0">
                        <a:latin typeface="Cambria Math" panose="02040503050406030204" pitchFamily="18" charset="0"/>
                        <a:cs typeface="Times New Roman" panose="02020603050405020304" pitchFamily="18" charset="0"/>
                      </a:rPr>
                      <m:t>erfc</m:t>
                    </m:r>
                    <m:d>
                      <m:dPr>
                        <m:ctrlPr>
                          <a:rPr lang="en-US" altLang="zh-CN" b="0" i="1" smtClean="0">
                            <a:latin typeface="Cambria Math" panose="02040503050406030204" pitchFamily="18" charset="0"/>
                            <a:cs typeface="Times New Roman" panose="02020603050405020304" pitchFamily="18" charset="0"/>
                          </a:rPr>
                        </m:ctrlPr>
                      </m:dPr>
                      <m:e>
                        <m:rad>
                          <m:radPr>
                            <m:degHide m:val="on"/>
                            <m:ctrlPr>
                              <a:rPr lang="en-US" altLang="zh-CN" i="1">
                                <a:latin typeface="Cambria Math" panose="02040503050406030204" pitchFamily="18" charset="0"/>
                                <a:cs typeface="Times New Roman" panose="02020603050405020304" pitchFamily="18" charset="0"/>
                              </a:rPr>
                            </m:ctrlPr>
                          </m:radPr>
                          <m:deg/>
                          <m:e>
                            <m:f>
                              <m:fPr>
                                <m:ctrlPr>
                                  <a:rPr lang="en-US" altLang="zh-CN" i="1">
                                    <a:latin typeface="Cambria Math" panose="02040503050406030204" pitchFamily="18" charset="0"/>
                                    <a:cs typeface="Times New Roman" panose="02020603050405020304" pitchFamily="18" charset="0"/>
                                  </a:rPr>
                                </m:ctrlPr>
                              </m:fPr>
                              <m:num>
                                <m:r>
                                  <a:rPr lang="en-US" altLang="zh-CN" i="1">
                                    <a:latin typeface="Cambria Math" panose="02040503050406030204" pitchFamily="18" charset="0"/>
                                    <a:cs typeface="Times New Roman" panose="02020603050405020304" pitchFamily="18" charset="0"/>
                                  </a:rPr>
                                  <m:t>3</m:t>
                                </m:r>
                                <m:d>
                                  <m:dPr>
                                    <m:ctrlPr>
                                      <a:rPr lang="en-US" altLang="zh-CN" i="1" smtClean="0">
                                        <a:latin typeface="Cambria Math" panose="02040503050406030204" pitchFamily="18" charset="0"/>
                                        <a:cs typeface="Times New Roman" panose="02020603050405020304" pitchFamily="18" charset="0"/>
                                      </a:rPr>
                                    </m:ctrlPr>
                                  </m:dPr>
                                  <m:e>
                                    <m:sSub>
                                      <m:sSubPr>
                                        <m:ctrlPr>
                                          <a:rPr lang="en-US" altLang="zh-CN" i="1" smtClean="0">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𝑝</m:t>
                                        </m:r>
                                      </m:e>
                                      <m:sub>
                                        <m:r>
                                          <a:rPr lang="en-US" altLang="zh-CN" i="1">
                                            <a:latin typeface="Cambria Math" panose="02040503050406030204" pitchFamily="18" charset="0"/>
                                            <a:cs typeface="Times New Roman" panose="02020603050405020304" pitchFamily="18" charset="0"/>
                                          </a:rPr>
                                          <m:t>𝑘</m:t>
                                        </m:r>
                                      </m:sub>
                                    </m:sSub>
                                    <m:sSubSup>
                                      <m:sSubSupPr>
                                        <m:ctrlPr>
                                          <a:rPr lang="en-US" altLang="zh-CN" i="1">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𝑝</m:t>
                                        </m:r>
                                      </m:e>
                                      <m:sub>
                                        <m:r>
                                          <a:rPr lang="en-US" altLang="zh-CN" i="1">
                                            <a:latin typeface="Cambria Math" panose="02040503050406030204" pitchFamily="18" charset="0"/>
                                            <a:cs typeface="Times New Roman" panose="02020603050405020304" pitchFamily="18" charset="0"/>
                                          </a:rPr>
                                          <m:t>𝑘</m:t>
                                        </m:r>
                                      </m:sub>
                                    </m:sSub>
                                    <m:sSubSup>
                                      <m:sSubSupPr>
                                        <m:ctrlPr>
                                          <a:rPr lang="en-US" altLang="zh-CN" i="1">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e>
                                </m:d>
                              </m:num>
                              <m:den>
                                <m:r>
                                  <a:rPr lang="en-US" altLang="zh-CN" b="0" i="1" smtClean="0">
                                    <a:latin typeface="Cambria Math" panose="02040503050406030204" pitchFamily="18" charset="0"/>
                                    <a:cs typeface="Times New Roman" panose="02020603050405020304" pitchFamily="18" charset="0"/>
                                  </a:rPr>
                                  <m:t>2</m:t>
                                </m:r>
                                <m:d>
                                  <m:dPr>
                                    <m:ctrlPr>
                                      <a:rPr lang="en-US" altLang="zh-CN" i="1" smtClean="0">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𝑀</m:t>
                                    </m:r>
                                    <m:r>
                                      <a:rPr lang="en-US" altLang="zh-CN" i="1">
                                        <a:latin typeface="Cambria Math" panose="02040503050406030204" pitchFamily="18" charset="0"/>
                                        <a:cs typeface="Times New Roman" panose="02020603050405020304" pitchFamily="18" charset="0"/>
                                      </a:rPr>
                                      <m:t>−1</m:t>
                                    </m:r>
                                  </m:e>
                                </m:d>
                                <m:d>
                                  <m:dPr>
                                    <m:ctrlPr>
                                      <a:rPr lang="en-US" altLang="zh-CN" i="1">
                                        <a:latin typeface="Cambria Math" panose="02040503050406030204" pitchFamily="18" charset="0"/>
                                        <a:cs typeface="Times New Roman" panose="02020603050405020304" pitchFamily="18" charset="0"/>
                                      </a:rPr>
                                    </m:ctrlPr>
                                  </m:dPr>
                                  <m:e>
                                    <m:nary>
                                      <m:naryPr>
                                        <m:chr m:val="∑"/>
                                        <m:ctrlPr>
                                          <a:rPr lang="en-US" altLang="zh-CN" i="1" smtClean="0">
                                            <a:latin typeface="Cambria Math" panose="02040503050406030204" pitchFamily="18" charset="0"/>
                                            <a:cs typeface="Times New Roman" panose="02020603050405020304" pitchFamily="18" charset="0"/>
                                          </a:rPr>
                                        </m:ctrlPr>
                                      </m:naryPr>
                                      <m:sub>
                                        <m:r>
                                          <m:rPr>
                                            <m:brk m:alnAt="23"/>
                                          </m:rP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𝑘</m:t>
                                        </m:r>
                                      </m:sub>
                                      <m:sup>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sub>
                                        </m:sSub>
                                      </m:sup>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𝑝</m:t>
                                            </m:r>
                                          </m:e>
                                          <m:sub>
                                            <m:r>
                                              <a:rPr lang="en-US" altLang="zh-CN" i="1">
                                                <a:latin typeface="Cambria Math" panose="02040503050406030204" pitchFamily="18" charset="0"/>
                                                <a:cs typeface="Times New Roman" panose="02020603050405020304" pitchFamily="18" charset="0"/>
                                              </a:rPr>
                                              <m:t>𝑖</m:t>
                                            </m:r>
                                          </m:sub>
                                        </m:sSub>
                                        <m:sSubSup>
                                          <m:sSubSupPr>
                                            <m:ctrlPr>
                                              <a:rPr lang="en-US" altLang="zh-CN" i="1" smtClean="0">
                                                <a:latin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cs typeface="Times New Roman" panose="02020603050405020304" pitchFamily="18" charset="0"/>
                                              </a:rPr>
                                              <m:t>𝜎</m:t>
                                            </m:r>
                                          </m:e>
                                          <m:sub>
                                            <m:r>
                                              <a:rPr lang="en-US" altLang="zh-CN" i="1">
                                                <a:latin typeface="Cambria Math" panose="02040503050406030204" pitchFamily="18" charset="0"/>
                                                <a:cs typeface="Times New Roman" panose="02020603050405020304" pitchFamily="18" charset="0"/>
                                              </a:rPr>
                                              <m:t>𝑘</m:t>
                                            </m:r>
                                          </m:sub>
                                          <m:sup>
                                            <m:r>
                                              <a:rPr lang="en-US" altLang="zh-CN" i="1">
                                                <a:latin typeface="Cambria Math" panose="02040503050406030204" pitchFamily="18" charset="0"/>
                                                <a:cs typeface="Times New Roman" panose="02020603050405020304" pitchFamily="18" charset="0"/>
                                              </a:rPr>
                                              <m:t>2</m:t>
                                            </m:r>
                                          </m:sup>
                                        </m:sSubSup>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𝜌</m:t>
                                            </m:r>
                                          </m:e>
                                          <m:sup>
                                            <m:r>
                                              <a:rPr lang="en-US" altLang="zh-CN" i="1">
                                                <a:latin typeface="Cambria Math" panose="02040503050406030204" pitchFamily="18" charset="0"/>
                                                <a:cs typeface="Times New Roman" panose="02020603050405020304" pitchFamily="18" charset="0"/>
                                              </a:rPr>
                                              <m:t>2</m:t>
                                            </m:r>
                                          </m:sup>
                                        </m:sSup>
                                      </m:e>
                                    </m:nary>
                                    <m:r>
                                      <a:rPr lang="en-US" altLang="zh-CN" i="1">
                                        <a:latin typeface="Cambria Math" panose="02040503050406030204" pitchFamily="18" charset="0"/>
                                        <a:cs typeface="Times New Roman" panose="02020603050405020304" pitchFamily="18" charset="0"/>
                                      </a:rPr>
                                      <m:t>+</m:t>
                                    </m:r>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zh-CN" altLang="en-US" i="1">
                                            <a:latin typeface="Cambria Math" panose="02040503050406030204" pitchFamily="18" charset="0"/>
                                            <a:ea typeface="Cambria Math" panose="02040503050406030204" pitchFamily="18" charset="0"/>
                                            <a:cs typeface="Times New Roman" panose="02020603050405020304" pitchFamily="18" charset="0"/>
                                          </a:rPr>
                                          <m:t>𝜎</m:t>
                                        </m:r>
                                      </m:e>
                                      <m:sub>
                                        <m:r>
                                          <m:rPr>
                                            <m:sty m:val="p"/>
                                          </m:rPr>
                                          <a:rPr lang="en-US" altLang="zh-CN" i="1">
                                            <a:latin typeface="Cambria Math" panose="02040503050406030204" pitchFamily="18" charset="0"/>
                                            <a:ea typeface="Cambria Math" panose="02040503050406030204" pitchFamily="18" charset="0"/>
                                            <a:cs typeface="Times New Roman" panose="02020603050405020304" pitchFamily="18" charset="0"/>
                                          </a:rPr>
                                          <m:t>n</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p>
                                    </m:sSubSup>
                                  </m:e>
                                </m:d>
                              </m:den>
                            </m:f>
                          </m:e>
                        </m:rad>
                      </m:e>
                    </m:d>
                  </m:oMath>
                </a14:m>
                <a:endParaRPr lang="en-US" altLang="zh-CN" dirty="0">
                  <a:latin typeface="Times New Roman" panose="02020603050405020304" pitchFamily="18" charset="0"/>
                  <a:cs typeface="Times New Roman" panose="02020603050405020304" pitchFamily="18" charset="0"/>
                </a:endParaRPr>
              </a:p>
              <a:p>
                <a:pPr algn="just">
                  <a:lnSpc>
                    <a:spcPct val="120000"/>
                  </a:lnSpc>
                </a:pPr>
                <a:endParaRPr lang="en-US" altLang="zh-CN"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93419C4F-9D13-4157-A74E-DDB8D078DE22}"/>
                  </a:ext>
                </a:extLst>
              </p:cNvPr>
              <p:cNvSpPr txBox="1">
                <a:spLocks noRot="1" noChangeAspect="1" noMove="1" noResize="1" noEditPoints="1" noAdjustHandles="1" noChangeArrowheads="1" noChangeShapeType="1" noTextEdit="1"/>
              </p:cNvSpPr>
              <p:nvPr/>
            </p:nvSpPr>
            <p:spPr>
              <a:xfrm>
                <a:off x="659606" y="841375"/>
                <a:ext cx="10872788" cy="6016625"/>
              </a:xfrm>
              <a:prstGeom prst="rect">
                <a:avLst/>
              </a:prstGeom>
              <a:blipFill>
                <a:blip r:embed="rId3"/>
                <a:stretch>
                  <a:fillRect l="-1401" r="-386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7DC7C2A-5C07-486B-BF23-6A98B27E78C2}"/>
              </a:ext>
            </a:extLst>
          </p:cNvPr>
          <p:cNvSpPr txBox="1"/>
          <p:nvPr/>
        </p:nvSpPr>
        <p:spPr>
          <a:xfrm>
            <a:off x="659606" y="6000161"/>
            <a:ext cx="10872788"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D. P. Palomar, M. Bengtsson, and B. </a:t>
            </a:r>
            <a:r>
              <a:rPr lang="en-US" altLang="zh-CN" dirty="0" err="1">
                <a:latin typeface="Times New Roman" panose="02020603050405020304" pitchFamily="18" charset="0"/>
                <a:cs typeface="Times New Roman" panose="02020603050405020304" pitchFamily="18" charset="0"/>
              </a:rPr>
              <a:t>Ottersten</a:t>
            </a:r>
            <a:r>
              <a:rPr lang="en-US" altLang="zh-CN" dirty="0">
                <a:latin typeface="Times New Roman" panose="02020603050405020304" pitchFamily="18" charset="0"/>
                <a:cs typeface="Times New Roman" panose="02020603050405020304" pitchFamily="18" charset="0"/>
              </a:rPr>
              <a:t>, “Minimum BER linear transceivers for MIMO channels via primal decomposition,” IEEE Transactions on Signal Processing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vol. 53, no. 8, pp. 2866–2882, Aug. 2005.</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3124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计算误差对性能的影响</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13" name="文本框 12">
            <a:extLst>
              <a:ext uri="{FF2B5EF4-FFF2-40B4-BE49-F238E27FC236}">
                <a16:creationId xmlns:a16="http://schemas.microsoft.com/office/drawing/2014/main" id="{93419C4F-9D13-4157-A74E-DDB8D078DE22}"/>
              </a:ext>
            </a:extLst>
          </p:cNvPr>
          <p:cNvSpPr txBox="1"/>
          <p:nvPr/>
        </p:nvSpPr>
        <p:spPr>
          <a:xfrm>
            <a:off x="659606" y="841375"/>
            <a:ext cx="10872788" cy="6016625"/>
          </a:xfrm>
          <a:prstGeom prst="rect">
            <a:avLst/>
          </a:prstGeom>
          <a:noFill/>
        </p:spPr>
        <p:txBody>
          <a:bodyPr wrap="square" lIns="0" rIns="0">
            <a:noAutofit/>
          </a:bodyPr>
          <a:lstStyle/>
          <a:p>
            <a:pPr marL="342900" indent="-342900" algn="just">
              <a:lnSpc>
                <a:spcPct val="130000"/>
              </a:lnSpc>
              <a:buFont typeface="Wingdings" panose="05000000000000000000" pitchFamily="2" charset="2"/>
              <a:buChar char="p"/>
            </a:pPr>
            <a:r>
              <a:rPr lang="zh-CN" altLang="en-US" sz="2000" dirty="0">
                <a:solidFill>
                  <a:srgbClr val="FF0000"/>
                </a:solidFill>
                <a:latin typeface="Times New Roman" panose="02020603050405020304" pitchFamily="18" charset="0"/>
                <a:cs typeface="Times New Roman" panose="02020603050405020304" pitchFamily="18" charset="0"/>
              </a:rPr>
              <a:t>仿真计算误差对通信性能的影响</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4D922144-A6FD-42C7-BF91-405B2CE3A948}"/>
              </a:ext>
            </a:extLst>
          </p:cNvPr>
          <p:cNvGraphicFramePr>
            <a:graphicFrameLocks noGrp="1"/>
          </p:cNvGraphicFramePr>
          <p:nvPr>
            <p:extLst>
              <p:ext uri="{D42A27DB-BD31-4B8C-83A1-F6EECF244321}">
                <p14:modId xmlns:p14="http://schemas.microsoft.com/office/powerpoint/2010/main" val="1873253499"/>
              </p:ext>
            </p:extLst>
          </p:nvPr>
        </p:nvGraphicFramePr>
        <p:xfrm>
          <a:off x="2035319" y="1875596"/>
          <a:ext cx="8121361" cy="4024512"/>
        </p:xfrm>
        <a:graphic>
          <a:graphicData uri="http://schemas.openxmlformats.org/drawingml/2006/table">
            <a:tbl>
              <a:tblPr firstRow="1" bandRow="1">
                <a:tableStyleId>{5C22544A-7EE6-4342-B048-85BDC9FD1C3A}</a:tableStyleId>
              </a:tblPr>
              <a:tblGrid>
                <a:gridCol w="3162299">
                  <a:extLst>
                    <a:ext uri="{9D8B030D-6E8A-4147-A177-3AD203B41FA5}">
                      <a16:colId xmlns:a16="http://schemas.microsoft.com/office/drawing/2014/main" val="2532834932"/>
                    </a:ext>
                  </a:extLst>
                </a:gridCol>
                <a:gridCol w="4959062">
                  <a:extLst>
                    <a:ext uri="{9D8B030D-6E8A-4147-A177-3AD203B41FA5}">
                      <a16:colId xmlns:a16="http://schemas.microsoft.com/office/drawing/2014/main" val="3853266506"/>
                    </a:ext>
                  </a:extLst>
                </a:gridCol>
              </a:tblGrid>
              <a:tr h="396384">
                <a:tc gridSpan="2">
                  <a:txBody>
                    <a:bodyPr/>
                    <a:lstStyle/>
                    <a:p>
                      <a:pPr algn="ctr"/>
                      <a:r>
                        <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仿真参数设置</a:t>
                      </a:r>
                    </a:p>
                  </a:txBody>
                  <a:tcPr/>
                </a:tc>
                <a:tc hMerge="1">
                  <a:txBody>
                    <a:bodyPr/>
                    <a:lstStyle/>
                    <a:p>
                      <a:endParaRPr lang="zh-CN" altLang="en-US" dirty="0"/>
                    </a:p>
                  </a:txBody>
                  <a:tcPr/>
                </a:tc>
                <a:extLst>
                  <a:ext uri="{0D108BD9-81ED-4DB2-BD59-A6C34878D82A}">
                    <a16:rowId xmlns:a16="http://schemas.microsoft.com/office/drawing/2014/main" val="1916985367"/>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调制方式</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64QAM</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4215023606"/>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信道维度</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311631578"/>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信道类型</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瑞利信道</a:t>
                      </a:r>
                    </a:p>
                  </a:txBody>
                  <a:tcPr/>
                </a:tc>
                <a:extLst>
                  <a:ext uri="{0D108BD9-81ED-4DB2-BD59-A6C34878D82A}">
                    <a16:rowId xmlns:a16="http://schemas.microsoft.com/office/drawing/2014/main" val="3874296489"/>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流数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328496553"/>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发送功率</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535457846"/>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功率分配方式</a:t>
                      </a:r>
                    </a:p>
                  </a:txBody>
                  <a:tcPr/>
                </a:tc>
                <a:tc>
                  <a:txBody>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平均功率分配</a:t>
                      </a:r>
                    </a:p>
                  </a:txBody>
                  <a:tcPr/>
                </a:tc>
                <a:extLst>
                  <a:ext uri="{0D108BD9-81ED-4DB2-BD59-A6C34878D82A}">
                    <a16:rowId xmlns:a16="http://schemas.microsoft.com/office/drawing/2014/main" val="1452940257"/>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计算误差方差</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0~0.1</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816899462"/>
                  </a:ext>
                </a:extLst>
              </a:tr>
              <a:tr h="396384">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信道实现数</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1e5</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125734216"/>
                  </a:ext>
                </a:extLst>
              </a:tr>
              <a:tr h="341411">
                <a:tc>
                  <a:txBody>
                    <a:bodyPr/>
                    <a:lstStyle/>
                    <a:p>
                      <a:pPr algn="di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性能指标</a:t>
                      </a:r>
                    </a:p>
                  </a:txBody>
                  <a:tcPr/>
                </a:tc>
                <a:tc>
                  <a:txBody>
                    <a:bodyPr/>
                    <a:lstStyle/>
                    <a:p>
                      <a:pPr algn="ct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BER/MSE/SINR</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3625891486"/>
                  </a:ext>
                </a:extLst>
              </a:tr>
            </a:tbl>
          </a:graphicData>
        </a:graphic>
      </p:graphicFrame>
    </p:spTree>
    <p:extLst>
      <p:ext uri="{BB962C8B-B14F-4D97-AF65-F5344CB8AC3E}">
        <p14:creationId xmlns:p14="http://schemas.microsoft.com/office/powerpoint/2010/main" val="235651400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6820" y="345442"/>
            <a:ext cx="6598920" cy="399415"/>
          </a:xfrm>
          <a:prstGeom prst="rect">
            <a:avLst/>
          </a:prstGeom>
        </p:spPr>
        <p:txBody>
          <a:bodyPr vert="horz" wrap="square" lIns="0" tIns="45720" rIns="91440" bIns="46800" rtlCol="0">
            <a:sp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zh-CN" altLang="en-US" sz="2000" b="1" dirty="0">
                <a:solidFill>
                  <a:srgbClr val="3D5864"/>
                </a:solidFill>
                <a:latin typeface="微软雅黑" panose="020B0503020204020204" charset="-122"/>
                <a:ea typeface="微软雅黑" panose="020B0503020204020204" charset="-122"/>
              </a:rPr>
              <a:t>不同</a:t>
            </a:r>
            <a:r>
              <a:rPr kumimoji="0" lang="zh-CN" altLang="en-US"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rPr>
              <a:t>计算误差下的性能指标</a:t>
            </a:r>
            <a:r>
              <a:rPr lang="zh-CN" altLang="en-US" sz="2000" b="1" dirty="0">
                <a:solidFill>
                  <a:srgbClr val="3D5864"/>
                </a:solidFill>
                <a:latin typeface="微软雅黑" panose="020B0503020204020204" charset="-122"/>
                <a:ea typeface="微软雅黑" panose="020B0503020204020204" charset="-122"/>
              </a:rPr>
              <a:t>仿真结果</a:t>
            </a:r>
            <a:endParaRPr kumimoji="0" lang="en-US" altLang="zh-CN" sz="2000" b="1" i="0" u="none" strike="noStrike" kern="1200" cap="none" spc="0" normalizeH="0" baseline="0" noProof="0" dirty="0">
              <a:ln>
                <a:noFill/>
              </a:ln>
              <a:solidFill>
                <a:srgbClr val="3D5864"/>
              </a:solidFill>
              <a:effectLst/>
              <a:uLnTx/>
              <a:uFillTx/>
              <a:latin typeface="微软雅黑" panose="020B0503020204020204" charset="-122"/>
              <a:ea typeface="微软雅黑" panose="020B0503020204020204" charset="-122"/>
              <a:cs typeface="+mn-cs"/>
            </a:endParaRPr>
          </a:p>
        </p:txBody>
      </p:sp>
      <p:sp>
        <p:nvSpPr>
          <p:cNvPr id="6" name="文本框 5">
            <a:extLst>
              <a:ext uri="{FF2B5EF4-FFF2-40B4-BE49-F238E27FC236}">
                <a16:creationId xmlns:a16="http://schemas.microsoft.com/office/drawing/2014/main" id="{B65ADB12-B8FA-497A-9F9F-E56B1AB5BF67}"/>
              </a:ext>
            </a:extLst>
          </p:cNvPr>
          <p:cNvSpPr txBox="1"/>
          <p:nvPr/>
        </p:nvSpPr>
        <p:spPr>
          <a:xfrm>
            <a:off x="416954" y="4557859"/>
            <a:ext cx="11358092" cy="864653"/>
          </a:xfrm>
          <a:prstGeom prst="rect">
            <a:avLst/>
          </a:prstGeom>
          <a:noFill/>
        </p:spPr>
        <p:txBody>
          <a:bodyPr wrap="square" rtlCol="0">
            <a:noAutofit/>
          </a:bodyPr>
          <a:lstStyle/>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计算误差非常小时（如</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0.0001</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），计算误差对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性能的影响不大；</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随着计算误差的增大，</a:t>
            </a:r>
            <a:r>
              <a:rPr lang="en-US" altLang="zh-CN" dirty="0">
                <a:latin typeface="Times New Roman" panose="02020603050405020304" pitchFamily="18" charset="0"/>
                <a:ea typeface="宋体" panose="02010600030101010101" pitchFamily="2" charset="-122"/>
                <a:cs typeface="Times New Roman" panose="02020603050405020304" pitchFamily="18" charset="0"/>
              </a:rPr>
              <a:t> 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性能会</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快速下降</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，计算误差到达</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 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性能随着</a:t>
            </a:r>
            <a:r>
              <a:rPr lang="en-US" altLang="zh-CN" dirty="0">
                <a:latin typeface="Times New Roman" panose="02020603050405020304" pitchFamily="18" charset="0"/>
                <a:ea typeface="宋体" panose="02010600030101010101" pitchFamily="2" charset="-122"/>
                <a:cs typeface="Times New Roman" panose="02020603050405020304" pitchFamily="18" charset="0"/>
              </a:rPr>
              <a:t>SNR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的提高而提高的幅度就变得有限，计算误差到达</a:t>
            </a:r>
            <a:r>
              <a:rPr lang="en-US" altLang="zh-CN" dirty="0">
                <a:latin typeface="Times New Roman" panose="02020603050405020304" pitchFamily="18" charset="0"/>
                <a:ea typeface="宋体" panose="02010600030101010101" pitchFamily="2" charset="-122"/>
                <a:cs typeface="Times New Roman" panose="02020603050405020304" pitchFamily="18" charset="0"/>
              </a:rPr>
              <a:t>0.1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 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性能完全由计算误差决定；</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ü"/>
            </a:pP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计算误差会显著影响</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BER/MSE/SINR</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性能</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的计算误差就能明显影响到</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BER/MSE/SINR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ü"/>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629731C-B1A0-47D3-A4F2-9E8FA1BAE134}"/>
              </a:ext>
            </a:extLst>
          </p:cNvPr>
          <p:cNvPicPr>
            <a:picLocks noChangeAspect="1"/>
          </p:cNvPicPr>
          <p:nvPr/>
        </p:nvPicPr>
        <p:blipFill rotWithShape="1">
          <a:blip r:embed="rId3">
            <a:extLst>
              <a:ext uri="{28A0092B-C50C-407E-A947-70E740481C1C}">
                <a14:useLocalDpi xmlns:a14="http://schemas.microsoft.com/office/drawing/2010/main" val="0"/>
              </a:ext>
            </a:extLst>
          </a:blip>
          <a:srcRect l="7750" t="8670" r="10664" b="5672"/>
          <a:stretch/>
        </p:blipFill>
        <p:spPr>
          <a:xfrm>
            <a:off x="311083" y="1513001"/>
            <a:ext cx="3671740" cy="2950590"/>
          </a:xfrm>
          <a:prstGeom prst="rect">
            <a:avLst/>
          </a:prstGeom>
        </p:spPr>
      </p:pic>
      <p:pic>
        <p:nvPicPr>
          <p:cNvPr id="7" name="图片 6">
            <a:extLst>
              <a:ext uri="{FF2B5EF4-FFF2-40B4-BE49-F238E27FC236}">
                <a16:creationId xmlns:a16="http://schemas.microsoft.com/office/drawing/2014/main" id="{5FEC6905-1ACE-4126-9DD8-5559BDFC7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823" y="1197733"/>
            <a:ext cx="4482445" cy="3430827"/>
          </a:xfrm>
          <a:prstGeom prst="rect">
            <a:avLst/>
          </a:prstGeom>
        </p:spPr>
      </p:pic>
      <p:pic>
        <p:nvPicPr>
          <p:cNvPr id="12" name="图片 11">
            <a:extLst>
              <a:ext uri="{FF2B5EF4-FFF2-40B4-BE49-F238E27FC236}">
                <a16:creationId xmlns:a16="http://schemas.microsoft.com/office/drawing/2014/main" id="{35172DB3-8B5D-4BE6-9FE2-916ACB6C3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5980" y="1197733"/>
            <a:ext cx="4482445" cy="3430827"/>
          </a:xfrm>
          <a:prstGeom prst="rect">
            <a:avLst/>
          </a:prstGeom>
        </p:spPr>
      </p:pic>
    </p:spTree>
    <p:extLst>
      <p:ext uri="{BB962C8B-B14F-4D97-AF65-F5344CB8AC3E}">
        <p14:creationId xmlns:p14="http://schemas.microsoft.com/office/powerpoint/2010/main" val="3049292046"/>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13794</TotalTime>
  <Words>2634</Words>
  <Application>Microsoft Office PowerPoint</Application>
  <PresentationFormat>宽屏</PresentationFormat>
  <Paragraphs>274</Paragraphs>
  <Slides>29</Slides>
  <Notes>29</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29</vt:i4>
      </vt:variant>
    </vt:vector>
  </HeadingPairs>
  <TitlesOfParts>
    <vt:vector size="38" baseType="lpstr">
      <vt:lpstr>等线</vt:lpstr>
      <vt:lpstr>等线 Light</vt:lpstr>
      <vt:lpstr>微软雅黑</vt:lpstr>
      <vt:lpstr>Arial</vt:lpstr>
      <vt:lpstr>Cambria Math</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Meidong Xia</dc:creator>
  <cp:lastModifiedBy>Meidong Xia</cp:lastModifiedBy>
  <cp:revision>325</cp:revision>
  <dcterms:created xsi:type="dcterms:W3CDTF">2023-11-20T11:10:37Z</dcterms:created>
  <dcterms:modified xsi:type="dcterms:W3CDTF">2024-07-26T10:53:17Z</dcterms:modified>
</cp:coreProperties>
</file>